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5765800" cy="3244850"/>
  <p:notesSz cx="5765800" cy="32448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7" d="100"/>
          <a:sy n="147" d="100"/>
        </p:scale>
        <p:origin x="906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5300" y="357235"/>
            <a:ext cx="5575198" cy="4718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B2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64870" y="1817116"/>
            <a:ext cx="4036060" cy="8112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88290" y="746315"/>
            <a:ext cx="2508123" cy="21416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969387" y="746315"/>
            <a:ext cx="2508123" cy="21416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3333B2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5760085" cy="163830"/>
          </a:xfrm>
          <a:custGeom>
            <a:avLst/>
            <a:gdLst/>
            <a:ahLst/>
            <a:cxnLst/>
            <a:rect l="l" t="t" r="r" b="b"/>
            <a:pathLst>
              <a:path w="5760085" h="163830">
                <a:moveTo>
                  <a:pt x="5759996" y="0"/>
                </a:moveTo>
                <a:lnTo>
                  <a:pt x="0" y="0"/>
                </a:lnTo>
                <a:lnTo>
                  <a:pt x="0" y="163690"/>
                </a:lnTo>
                <a:lnTo>
                  <a:pt x="5759996" y="163690"/>
                </a:lnTo>
                <a:lnTo>
                  <a:pt x="5759996" y="0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63690"/>
            <a:ext cx="5760085" cy="118745"/>
          </a:xfrm>
          <a:custGeom>
            <a:avLst/>
            <a:gdLst/>
            <a:ahLst/>
            <a:cxnLst/>
            <a:rect l="l" t="t" r="r" b="b"/>
            <a:pathLst>
              <a:path w="5760085" h="118745">
                <a:moveTo>
                  <a:pt x="5759996" y="0"/>
                </a:moveTo>
                <a:lnTo>
                  <a:pt x="0" y="0"/>
                </a:lnTo>
                <a:lnTo>
                  <a:pt x="0" y="118491"/>
                </a:lnTo>
                <a:lnTo>
                  <a:pt x="5759996" y="118491"/>
                </a:lnTo>
                <a:lnTo>
                  <a:pt x="5759996" y="0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357235"/>
            <a:ext cx="5575198" cy="4718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3333B2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2422" y="856193"/>
            <a:ext cx="5100954" cy="15773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Bookman Old Style"/>
                <a:cs typeface="Bookman Old Styl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60372" y="3017710"/>
            <a:ext cx="1845056" cy="1622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88290" y="3017710"/>
            <a:ext cx="1326134" cy="1622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3118" y="2879613"/>
            <a:ext cx="169545" cy="133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rgbClr val="ADADE0"/>
                </a:solidFill>
                <a:latin typeface="Palatino Linotype"/>
                <a:cs typeface="Palatino Linotype"/>
              </a:defRPr>
            </a:lvl1pPr>
          </a:lstStyle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‹#›</a:t>
            </a:fld>
            <a:endParaRPr spc="6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1.png"/><Relationship Id="rId4" Type="http://schemas.openxmlformats.org/officeDocument/2006/relationships/slide" Target="slide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slide" Target="slide30.xml"/><Relationship Id="rId5" Type="http://schemas.openxmlformats.org/officeDocument/2006/relationships/image" Target="../media/image2.jpg"/><Relationship Id="rId4" Type="http://schemas.openxmlformats.org/officeDocument/2006/relationships/hyperlink" Target="http://scunning.com/cunningham_mixtape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slide" Target="slide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8792" y="976309"/>
            <a:ext cx="44634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14" dirty="0"/>
              <a:t>CCC </a:t>
            </a:r>
            <a:r>
              <a:rPr spc="-15" dirty="0"/>
              <a:t>Lecture </a:t>
            </a:r>
            <a:r>
              <a:rPr spc="100" dirty="0"/>
              <a:t>1 </a:t>
            </a:r>
            <a:r>
              <a:rPr spc="-60" dirty="0"/>
              <a:t>- </a:t>
            </a:r>
            <a:r>
              <a:rPr spc="-20" dirty="0"/>
              <a:t>Intoduction </a:t>
            </a:r>
            <a:r>
              <a:rPr spc="-30" dirty="0"/>
              <a:t>and </a:t>
            </a:r>
            <a:r>
              <a:rPr spc="-5" dirty="0"/>
              <a:t>Basic </a:t>
            </a:r>
            <a:r>
              <a:rPr dirty="0"/>
              <a:t>Causal</a:t>
            </a:r>
            <a:r>
              <a:rPr spc="5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1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2192820" y="1469045"/>
            <a:ext cx="14008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0" spc="-110" dirty="0">
                <a:latin typeface="Bookman Old Style"/>
                <a:cs typeface="Bookman Old Style"/>
              </a:rPr>
              <a:t>Samuel </a:t>
            </a:r>
            <a:r>
              <a:rPr sz="1100" b="0" spc="-25" dirty="0">
                <a:latin typeface="Bookman Old Style"/>
                <a:cs typeface="Bookman Old Style"/>
              </a:rPr>
              <a:t>DeWitt,</a:t>
            </a:r>
            <a:r>
              <a:rPr sz="1100" b="0" spc="-155" dirty="0">
                <a:latin typeface="Bookman Old Style"/>
                <a:cs typeface="Bookman Old Style"/>
              </a:rPr>
              <a:t> </a:t>
            </a:r>
            <a:r>
              <a:rPr sz="1100" b="0" spc="-50" dirty="0">
                <a:latin typeface="Bookman Old Style"/>
                <a:cs typeface="Bookman Old Style"/>
              </a:rPr>
              <a:t>Ph.D.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6C1C75A-FAE6-4CF9-BA8D-D0129B71D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456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14052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What </a:t>
            </a:r>
            <a:r>
              <a:rPr spc="-40" dirty="0"/>
              <a:t>is </a:t>
            </a:r>
            <a:r>
              <a:rPr spc="-5" dirty="0"/>
              <a:t>a</a:t>
            </a:r>
            <a:r>
              <a:rPr spc="30" dirty="0"/>
              <a:t> </a:t>
            </a:r>
            <a:r>
              <a:rPr spc="-5" dirty="0"/>
              <a:t>Cause?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7160" rIns="0" bIns="0" rtlCol="0">
            <a:spAutoFit/>
          </a:bodyPr>
          <a:lstStyle/>
          <a:p>
            <a:pPr marL="303530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50" dirty="0"/>
              <a:t>A </a:t>
            </a:r>
            <a:r>
              <a:rPr sz="1100" b="0" i="1" spc="15" dirty="0">
                <a:latin typeface="Palatino Linotype"/>
                <a:cs typeface="Palatino Linotype"/>
              </a:rPr>
              <a:t>cause </a:t>
            </a:r>
            <a:r>
              <a:rPr sz="1100" spc="-95" dirty="0"/>
              <a:t>is something </a:t>
            </a:r>
            <a:r>
              <a:rPr sz="1100" spc="-65" dirty="0"/>
              <a:t>that </a:t>
            </a:r>
            <a:r>
              <a:rPr sz="1100" spc="-114" dirty="0"/>
              <a:t>happens </a:t>
            </a:r>
            <a:r>
              <a:rPr sz="1100" spc="-45" dirty="0"/>
              <a:t>to </a:t>
            </a:r>
            <a:r>
              <a:rPr sz="1100" spc="-105" dirty="0"/>
              <a:t>a </a:t>
            </a:r>
            <a:r>
              <a:rPr sz="1100" spc="-100" dirty="0"/>
              <a:t>person </a:t>
            </a:r>
            <a:r>
              <a:rPr sz="1100" spc="-75" dirty="0"/>
              <a:t>or </a:t>
            </a:r>
            <a:r>
              <a:rPr sz="1100" spc="-85" dirty="0"/>
              <a:t>multiple </a:t>
            </a:r>
            <a:r>
              <a:rPr sz="1100" spc="-110" dirty="0"/>
              <a:t>persons </a:t>
            </a:r>
            <a:r>
              <a:rPr sz="1100" spc="-65" dirty="0"/>
              <a:t>that </a:t>
            </a:r>
            <a:r>
              <a:rPr sz="1100" spc="-120" dirty="0"/>
              <a:t>changes  </a:t>
            </a:r>
            <a:r>
              <a:rPr sz="1100" spc="-90" dirty="0"/>
              <a:t>them </a:t>
            </a:r>
            <a:r>
              <a:rPr sz="1100" spc="-80" dirty="0"/>
              <a:t>in </a:t>
            </a:r>
            <a:r>
              <a:rPr sz="1100" spc="-110" dirty="0"/>
              <a:t>some </a:t>
            </a:r>
            <a:r>
              <a:rPr sz="1100" spc="-70" dirty="0"/>
              <a:t>particular</a:t>
            </a:r>
            <a:r>
              <a:rPr sz="1100" spc="-190" dirty="0"/>
              <a:t> </a:t>
            </a:r>
            <a:r>
              <a:rPr sz="1100" spc="-100" dirty="0"/>
              <a:t>way.</a:t>
            </a:r>
            <a:endParaRPr sz="1100">
              <a:latin typeface="Palatino Linotype"/>
              <a:cs typeface="Palatino Linotype"/>
            </a:endParaRPr>
          </a:p>
          <a:p>
            <a:pPr marL="303530" marR="166370" indent="-177165">
              <a:lnSpc>
                <a:spcPct val="102600"/>
              </a:lnSpc>
              <a:spcBef>
                <a:spcPts val="680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-50" dirty="0"/>
              <a:t>This </a:t>
            </a:r>
            <a:r>
              <a:rPr sz="1100" b="0" i="1" spc="15" dirty="0">
                <a:latin typeface="Palatino Linotype"/>
                <a:cs typeface="Palatino Linotype"/>
              </a:rPr>
              <a:t>something </a:t>
            </a:r>
            <a:r>
              <a:rPr sz="1100" spc="-100" dirty="0"/>
              <a:t>can </a:t>
            </a:r>
            <a:r>
              <a:rPr sz="1100" spc="-80" dirty="0"/>
              <a:t>take </a:t>
            </a:r>
            <a:r>
              <a:rPr sz="1100" spc="-100" dirty="0"/>
              <a:t>many </a:t>
            </a:r>
            <a:r>
              <a:rPr sz="1100" spc="-80" dirty="0"/>
              <a:t>forms, </a:t>
            </a:r>
            <a:r>
              <a:rPr sz="1100" spc="-100" dirty="0"/>
              <a:t>and can </a:t>
            </a:r>
            <a:r>
              <a:rPr sz="1100" spc="-55" dirty="0"/>
              <a:t>itself </a:t>
            </a:r>
            <a:r>
              <a:rPr sz="1100" spc="-70" dirty="0"/>
              <a:t>be </a:t>
            </a:r>
            <a:r>
              <a:rPr sz="1100" b="0" i="1" spc="10" dirty="0">
                <a:latin typeface="Palatino Linotype"/>
                <a:cs typeface="Palatino Linotype"/>
              </a:rPr>
              <a:t>caused </a:t>
            </a:r>
            <a:r>
              <a:rPr sz="1100" spc="-65" dirty="0"/>
              <a:t>by </a:t>
            </a:r>
            <a:r>
              <a:rPr sz="1100" spc="-85" dirty="0"/>
              <a:t>something  </a:t>
            </a:r>
            <a:r>
              <a:rPr sz="1100" spc="-80" dirty="0"/>
              <a:t>else.</a:t>
            </a:r>
            <a:endParaRPr sz="1100">
              <a:latin typeface="Palatino Linotype"/>
              <a:cs typeface="Palatino Linotype"/>
            </a:endParaRPr>
          </a:p>
          <a:p>
            <a:pPr marL="303530" marR="66675" indent="-177165">
              <a:lnSpc>
                <a:spcPct val="102600"/>
              </a:lnSpc>
              <a:spcBef>
                <a:spcPts val="675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70" dirty="0"/>
              <a:t>A </a:t>
            </a:r>
            <a:r>
              <a:rPr sz="1100" b="0" i="1" spc="25" dirty="0">
                <a:latin typeface="Palatino Linotype"/>
                <a:cs typeface="Palatino Linotype"/>
              </a:rPr>
              <a:t>cause </a:t>
            </a:r>
            <a:r>
              <a:rPr sz="1100" spc="-85" dirty="0"/>
              <a:t>also </a:t>
            </a:r>
            <a:r>
              <a:rPr sz="1100" spc="-100" dirty="0"/>
              <a:t>need </a:t>
            </a:r>
            <a:r>
              <a:rPr sz="1100" spc="-65" dirty="0"/>
              <a:t>not </a:t>
            </a:r>
            <a:r>
              <a:rPr sz="1100" spc="-70" dirty="0"/>
              <a:t>be </a:t>
            </a:r>
            <a:r>
              <a:rPr sz="1100" spc="-85" dirty="0"/>
              <a:t>something </a:t>
            </a:r>
            <a:r>
              <a:rPr sz="1100" spc="-55" dirty="0"/>
              <a:t>that </a:t>
            </a:r>
            <a:r>
              <a:rPr sz="1100" spc="-80" dirty="0"/>
              <a:t>another </a:t>
            </a:r>
            <a:r>
              <a:rPr sz="1100" spc="-55" dirty="0"/>
              <a:t>entity </a:t>
            </a:r>
            <a:r>
              <a:rPr sz="1100" spc="-90" dirty="0"/>
              <a:t>does </a:t>
            </a:r>
            <a:r>
              <a:rPr sz="1100" spc="-35" dirty="0"/>
              <a:t>to </a:t>
            </a:r>
            <a:r>
              <a:rPr sz="1100" spc="-95" dirty="0"/>
              <a:t>a </a:t>
            </a:r>
            <a:r>
              <a:rPr sz="1100" spc="-90" dirty="0"/>
              <a:t>person </a:t>
            </a:r>
            <a:r>
              <a:rPr sz="1100" spc="-65" dirty="0"/>
              <a:t>or  </a:t>
            </a:r>
            <a:r>
              <a:rPr sz="1100" spc="-75" dirty="0"/>
              <a:t>multiple </a:t>
            </a:r>
            <a:r>
              <a:rPr sz="1100" spc="-95" dirty="0"/>
              <a:t>persons </a:t>
            </a:r>
            <a:r>
              <a:rPr sz="1100" spc="-80" dirty="0"/>
              <a:t>- </a:t>
            </a:r>
            <a:r>
              <a:rPr sz="1100" spc="-90" dirty="0"/>
              <a:t>you </a:t>
            </a:r>
            <a:r>
              <a:rPr sz="1100" spc="-100" dirty="0"/>
              <a:t>can </a:t>
            </a:r>
            <a:r>
              <a:rPr sz="1100" b="0" i="1" spc="25" dirty="0">
                <a:latin typeface="Palatino Linotype"/>
                <a:cs typeface="Palatino Linotype"/>
              </a:rPr>
              <a:t>cause </a:t>
            </a:r>
            <a:r>
              <a:rPr sz="1100" spc="-110" dirty="0"/>
              <a:t>an </a:t>
            </a:r>
            <a:r>
              <a:rPr sz="1100" spc="-85" dirty="0"/>
              <a:t>outcome </a:t>
            </a:r>
            <a:r>
              <a:rPr sz="1100" spc="-55" dirty="0"/>
              <a:t>for </a:t>
            </a:r>
            <a:r>
              <a:rPr sz="1100" spc="-75" dirty="0"/>
              <a:t>yourself </a:t>
            </a:r>
            <a:r>
              <a:rPr sz="1100" spc="-65" dirty="0"/>
              <a:t>by </a:t>
            </a:r>
            <a:r>
              <a:rPr sz="1100" spc="-75" dirty="0"/>
              <a:t>engaging </a:t>
            </a:r>
            <a:r>
              <a:rPr sz="1100" spc="-80" dirty="0"/>
              <a:t>in </a:t>
            </a:r>
            <a:r>
              <a:rPr sz="1100" spc="-110" dirty="0"/>
              <a:t>some  </a:t>
            </a:r>
            <a:r>
              <a:rPr sz="1100" spc="-70" dirty="0"/>
              <a:t>behavior </a:t>
            </a:r>
            <a:r>
              <a:rPr sz="1100" spc="-55" dirty="0"/>
              <a:t>that </a:t>
            </a:r>
            <a:r>
              <a:rPr sz="1100" spc="-125" dirty="0"/>
              <a:t>has </a:t>
            </a:r>
            <a:r>
              <a:rPr sz="1100" spc="-95" dirty="0"/>
              <a:t>a</a:t>
            </a:r>
            <a:r>
              <a:rPr sz="1100" spc="60" dirty="0"/>
              <a:t> </a:t>
            </a:r>
            <a:r>
              <a:rPr sz="1100" spc="-100" dirty="0"/>
              <a:t>consequence.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10</a:t>
            </a:fld>
            <a:endParaRPr spc="65" dirty="0"/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0424195-9838-46E9-827A-98D500A8F6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556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43421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3333B2"/>
                </a:solidFill>
                <a:latin typeface="Georgia"/>
                <a:cs typeface="Georgia"/>
              </a:rPr>
              <a:t>Examples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Causes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in </a:t>
            </a:r>
            <a:r>
              <a:rPr sz="1400" spc="-10" dirty="0">
                <a:solidFill>
                  <a:srgbClr val="3333B2"/>
                </a:solidFill>
                <a:latin typeface="Georgia"/>
                <a:cs typeface="Georgia"/>
              </a:rPr>
              <a:t>Criminal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Justice </a:t>
            </a:r>
            <a:r>
              <a:rPr sz="1400" spc="95" dirty="0">
                <a:solidFill>
                  <a:srgbClr val="3333B2"/>
                </a:solidFill>
                <a:latin typeface="Georgia"/>
                <a:cs typeface="Georgia"/>
              </a:rPr>
              <a:t>&amp;</a:t>
            </a:r>
            <a:r>
              <a:rPr sz="1400" spc="46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Criminology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7294" y="1055203"/>
            <a:ext cx="25660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95" dirty="0">
                <a:latin typeface="Bookman Old Style"/>
                <a:cs typeface="Bookman Old Style"/>
              </a:rPr>
              <a:t>may </a:t>
            </a:r>
            <a:r>
              <a:rPr sz="1100" b="0" spc="-70" dirty="0">
                <a:latin typeface="Bookman Old Style"/>
                <a:cs typeface="Bookman Old Style"/>
              </a:rPr>
              <a:t>constitute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“cause”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CJ?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11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5590A8A-AE2E-4C17-8B1B-1CF86B0314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93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43421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3333B2"/>
                </a:solidFill>
                <a:latin typeface="Georgia"/>
                <a:cs typeface="Georgia"/>
              </a:rPr>
              <a:t>Examples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Causes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in </a:t>
            </a:r>
            <a:r>
              <a:rPr sz="1400" spc="-10" dirty="0">
                <a:solidFill>
                  <a:srgbClr val="3333B2"/>
                </a:solidFill>
                <a:latin typeface="Georgia"/>
                <a:cs typeface="Georgia"/>
              </a:rPr>
              <a:t>Criminal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Justice </a:t>
            </a:r>
            <a:r>
              <a:rPr sz="1400" spc="95" dirty="0">
                <a:solidFill>
                  <a:srgbClr val="3333B2"/>
                </a:solidFill>
                <a:latin typeface="Georgia"/>
                <a:cs typeface="Georgia"/>
              </a:rPr>
              <a:t>&amp;</a:t>
            </a:r>
            <a:r>
              <a:rPr sz="1400" spc="46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Criminology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894" y="963356"/>
            <a:ext cx="2616835" cy="5416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95" dirty="0">
                <a:latin typeface="Bookman Old Style"/>
                <a:cs typeface="Bookman Old Style"/>
              </a:rPr>
              <a:t>may </a:t>
            </a:r>
            <a:r>
              <a:rPr sz="1100" b="0" spc="-70" dirty="0">
                <a:latin typeface="Bookman Old Style"/>
                <a:cs typeface="Bookman Old Style"/>
              </a:rPr>
              <a:t>constitute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“cause”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CJ?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60" dirty="0">
                <a:latin typeface="Bookman Old Style"/>
                <a:cs typeface="Bookman Old Style"/>
              </a:rPr>
              <a:t>Committing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11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958AED7-2CB4-431D-B410-75717A583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227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43421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3333B2"/>
                </a:solidFill>
                <a:latin typeface="Georgia"/>
                <a:cs typeface="Georgia"/>
              </a:rPr>
              <a:t>Examples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Causes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in </a:t>
            </a:r>
            <a:r>
              <a:rPr sz="1400" spc="-10" dirty="0">
                <a:solidFill>
                  <a:srgbClr val="3333B2"/>
                </a:solidFill>
                <a:latin typeface="Georgia"/>
                <a:cs typeface="Georgia"/>
              </a:rPr>
              <a:t>Criminal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Justice </a:t>
            </a:r>
            <a:r>
              <a:rPr sz="1400" spc="95" dirty="0">
                <a:solidFill>
                  <a:srgbClr val="3333B2"/>
                </a:solidFill>
                <a:latin typeface="Georgia"/>
                <a:cs typeface="Georgia"/>
              </a:rPr>
              <a:t>&amp;</a:t>
            </a:r>
            <a:r>
              <a:rPr sz="1400" spc="46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Criminology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894" y="963356"/>
            <a:ext cx="2616835" cy="80010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95" dirty="0">
                <a:latin typeface="Bookman Old Style"/>
                <a:cs typeface="Bookman Old Style"/>
              </a:rPr>
              <a:t>may </a:t>
            </a:r>
            <a:r>
              <a:rPr sz="1100" b="0" spc="-70" dirty="0">
                <a:latin typeface="Bookman Old Style"/>
                <a:cs typeface="Bookman Old Style"/>
              </a:rPr>
              <a:t>constitute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“cause”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CJ?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60" dirty="0">
                <a:latin typeface="Bookman Old Style"/>
                <a:cs typeface="Bookman Old Style"/>
              </a:rPr>
              <a:t>Committing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Abusing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drugs?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11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0D944BF-13F2-435E-A252-993945ADD0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983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3421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15" dirty="0"/>
              <a:t>Causes </a:t>
            </a:r>
            <a:r>
              <a:rPr spc="-35" dirty="0"/>
              <a:t>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</a:t>
            </a:r>
            <a:r>
              <a:rPr spc="465" dirty="0"/>
              <a:t> </a:t>
            </a:r>
            <a:r>
              <a:rPr spc="-15" dirty="0"/>
              <a:t>Criminology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1894" y="963356"/>
            <a:ext cx="2616835" cy="105791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95" dirty="0">
                <a:latin typeface="Bookman Old Style"/>
                <a:cs typeface="Bookman Old Style"/>
              </a:rPr>
              <a:t>may </a:t>
            </a:r>
            <a:r>
              <a:rPr sz="1100" b="0" spc="-70" dirty="0">
                <a:latin typeface="Bookman Old Style"/>
                <a:cs typeface="Bookman Old Style"/>
              </a:rPr>
              <a:t>constitute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“cause”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CJ?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60" dirty="0">
                <a:latin typeface="Bookman Old Style"/>
                <a:cs typeface="Bookman Old Style"/>
              </a:rPr>
              <a:t>Committing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Abusing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drugs?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Having </a:t>
            </a:r>
            <a:r>
              <a:rPr sz="1100" b="0" spc="-85" dirty="0">
                <a:latin typeface="Bookman Old Style"/>
                <a:cs typeface="Bookman Old Style"/>
              </a:rPr>
              <a:t>delinquent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peers?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11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912CFDF-2E62-4C7F-819E-C6911EF0B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750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3421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15" dirty="0"/>
              <a:t>Causes </a:t>
            </a:r>
            <a:r>
              <a:rPr spc="-35" dirty="0"/>
              <a:t>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</a:t>
            </a:r>
            <a:r>
              <a:rPr spc="465" dirty="0"/>
              <a:t> </a:t>
            </a:r>
            <a:r>
              <a:rPr spc="-15" dirty="0"/>
              <a:t>Criminology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1894" y="963356"/>
            <a:ext cx="2616835" cy="1316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95" dirty="0">
                <a:latin typeface="Bookman Old Style"/>
                <a:cs typeface="Bookman Old Style"/>
              </a:rPr>
              <a:t>may </a:t>
            </a:r>
            <a:r>
              <a:rPr sz="1100" b="0" spc="-70" dirty="0">
                <a:latin typeface="Bookman Old Style"/>
                <a:cs typeface="Bookman Old Style"/>
              </a:rPr>
              <a:t>constitute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“cause”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CJ?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60" dirty="0">
                <a:latin typeface="Bookman Old Style"/>
                <a:cs typeface="Bookman Old Style"/>
              </a:rPr>
              <a:t>Committing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Abusing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drugs?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Having </a:t>
            </a:r>
            <a:r>
              <a:rPr sz="1100" b="0" spc="-85" dirty="0">
                <a:latin typeface="Bookman Old Style"/>
                <a:cs typeface="Bookman Old Style"/>
              </a:rPr>
              <a:t>delinquent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peers?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0" spc="-50" dirty="0">
                <a:latin typeface="Bookman Old Style"/>
                <a:cs typeface="Bookman Old Style"/>
              </a:rPr>
              <a:t>Getting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job? </a:t>
            </a:r>
            <a:r>
              <a:rPr sz="1100" b="0" spc="-65" dirty="0">
                <a:latin typeface="Bookman Old Style"/>
                <a:cs typeface="Bookman Old Style"/>
              </a:rPr>
              <a:t>Losing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-125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job?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11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CD8F08C-23BC-4589-BBE9-7C8450A782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644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8723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35" dirty="0"/>
              <a:t>Consequences 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</a:t>
            </a:r>
            <a:r>
              <a:rPr spc="-110" dirty="0"/>
              <a:t> </a:t>
            </a:r>
            <a:r>
              <a:rPr spc="-15" dirty="0"/>
              <a:t>Criminology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315" y="986369"/>
            <a:ext cx="492061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7145" marR="5080" indent="-5080">
              <a:lnSpc>
                <a:spcPct val="102600"/>
              </a:lnSpc>
              <a:spcBef>
                <a:spcPts val="5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complete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5" dirty="0">
                <a:latin typeface="Bookman Old Style"/>
                <a:cs typeface="Bookman Old Style"/>
              </a:rPr>
              <a:t>lesson, </a:t>
            </a:r>
            <a:r>
              <a:rPr sz="1100" b="0" spc="-70" dirty="0">
                <a:latin typeface="Bookman Old Style"/>
                <a:cs typeface="Bookman Old Style"/>
              </a:rPr>
              <a:t>what about </a:t>
            </a:r>
            <a:r>
              <a:rPr sz="1100" b="0" spc="-105" dirty="0">
                <a:latin typeface="Bookman Old Style"/>
                <a:cs typeface="Bookman Old Style"/>
              </a:rPr>
              <a:t>consequences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0" dirty="0">
                <a:latin typeface="Bookman Old Style"/>
                <a:cs typeface="Bookman Old Style"/>
              </a:rPr>
              <a:t>CJ? </a:t>
            </a:r>
            <a:r>
              <a:rPr sz="1100" b="0" spc="-40" dirty="0">
                <a:latin typeface="Bookman Old Style"/>
                <a:cs typeface="Bookman Old Style"/>
              </a:rPr>
              <a:t>What </a:t>
            </a:r>
            <a:r>
              <a:rPr sz="1100" b="0" spc="-70" dirty="0">
                <a:latin typeface="Bookman Old Style"/>
                <a:cs typeface="Bookman Old Style"/>
              </a:rPr>
              <a:t>might </a:t>
            </a:r>
            <a:r>
              <a:rPr sz="1100" b="0" spc="-85" dirty="0">
                <a:latin typeface="Bookman Old Style"/>
                <a:cs typeface="Bookman Old Style"/>
              </a:rPr>
              <a:t>those </a:t>
            </a:r>
            <a:r>
              <a:rPr sz="1100" b="0" spc="-65" dirty="0">
                <a:latin typeface="Bookman Old Style"/>
                <a:cs typeface="Bookman Old Style"/>
              </a:rPr>
              <a:t>look  </a:t>
            </a:r>
            <a:r>
              <a:rPr sz="1100" b="0" spc="-75" dirty="0">
                <a:latin typeface="Bookman Old Style"/>
                <a:cs typeface="Bookman Old Style"/>
              </a:rPr>
              <a:t>like?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12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A6F73BF-4308-4ABA-AAA9-C35BEAF435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331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8723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35" dirty="0"/>
              <a:t>Consequences 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</a:t>
            </a:r>
            <a:r>
              <a:rPr spc="-110" dirty="0"/>
              <a:t> </a:t>
            </a:r>
            <a:r>
              <a:rPr spc="-15" dirty="0"/>
              <a:t>Criminology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6915" y="986369"/>
            <a:ext cx="4971415" cy="13963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42545" marR="30480" indent="-5080">
              <a:lnSpc>
                <a:spcPct val="102600"/>
              </a:lnSpc>
              <a:spcBef>
                <a:spcPts val="5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complete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5" dirty="0">
                <a:latin typeface="Bookman Old Style"/>
                <a:cs typeface="Bookman Old Style"/>
              </a:rPr>
              <a:t>lesson, </a:t>
            </a:r>
            <a:r>
              <a:rPr sz="1100" b="0" spc="-70" dirty="0">
                <a:latin typeface="Bookman Old Style"/>
                <a:cs typeface="Bookman Old Style"/>
              </a:rPr>
              <a:t>what about </a:t>
            </a:r>
            <a:r>
              <a:rPr sz="1100" b="0" spc="-105" dirty="0">
                <a:latin typeface="Bookman Old Style"/>
                <a:cs typeface="Bookman Old Style"/>
              </a:rPr>
              <a:t>consequences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0" dirty="0">
                <a:latin typeface="Bookman Old Style"/>
                <a:cs typeface="Bookman Old Style"/>
              </a:rPr>
              <a:t>CJ? </a:t>
            </a:r>
            <a:r>
              <a:rPr sz="1100" b="0" spc="-40" dirty="0">
                <a:latin typeface="Bookman Old Style"/>
                <a:cs typeface="Bookman Old Style"/>
              </a:rPr>
              <a:t>What </a:t>
            </a:r>
            <a:r>
              <a:rPr sz="1100" b="0" spc="-70" dirty="0">
                <a:latin typeface="Bookman Old Style"/>
                <a:cs typeface="Bookman Old Style"/>
              </a:rPr>
              <a:t>might </a:t>
            </a:r>
            <a:r>
              <a:rPr sz="1100" b="0" spc="-85" dirty="0">
                <a:latin typeface="Bookman Old Style"/>
                <a:cs typeface="Bookman Old Style"/>
              </a:rPr>
              <a:t>those </a:t>
            </a:r>
            <a:r>
              <a:rPr sz="1100" b="0" spc="-65" dirty="0">
                <a:latin typeface="Bookman Old Style"/>
                <a:cs typeface="Bookman Old Style"/>
              </a:rPr>
              <a:t>look  </a:t>
            </a:r>
            <a:r>
              <a:rPr sz="1100" b="0" spc="-75" dirty="0">
                <a:latin typeface="Bookman Old Style"/>
                <a:cs typeface="Bookman Old Style"/>
              </a:rPr>
              <a:t>like?</a:t>
            </a:r>
            <a:endParaRPr sz="1100">
              <a:latin typeface="Bookman Old Style"/>
              <a:cs typeface="Bookman Old Style"/>
            </a:endParaRPr>
          </a:p>
          <a:p>
            <a:pPr marL="32004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20675" algn="l"/>
              </a:tabLst>
            </a:pPr>
            <a:r>
              <a:rPr sz="1100" b="0" spc="-60" dirty="0">
                <a:latin typeface="Bookman Old Style"/>
                <a:cs typeface="Bookman Old Style"/>
              </a:rPr>
              <a:t>Committing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  <a:p>
            <a:pPr marL="32004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2067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Abusing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drugs?</a:t>
            </a:r>
            <a:endParaRPr sz="1100">
              <a:latin typeface="Bookman Old Style"/>
              <a:cs typeface="Bookman Old Style"/>
            </a:endParaRPr>
          </a:p>
          <a:p>
            <a:pPr marL="32004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20675" algn="l"/>
              </a:tabLst>
            </a:pPr>
            <a:r>
              <a:rPr sz="1100" b="0" spc="-70" dirty="0">
                <a:latin typeface="Bookman Old Style"/>
                <a:cs typeface="Bookman Old Style"/>
              </a:rPr>
              <a:t>Having </a:t>
            </a:r>
            <a:r>
              <a:rPr sz="1100" b="0" spc="-80" dirty="0">
                <a:latin typeface="Bookman Old Style"/>
                <a:cs typeface="Bookman Old Style"/>
              </a:rPr>
              <a:t>delinquenct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peers?</a:t>
            </a:r>
            <a:endParaRPr sz="1100">
              <a:latin typeface="Bookman Old Style"/>
              <a:cs typeface="Bookman Old Style"/>
            </a:endParaRPr>
          </a:p>
          <a:p>
            <a:pPr marL="32004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20675" algn="l"/>
              </a:tabLst>
            </a:pPr>
            <a:r>
              <a:rPr sz="1100" b="0" spc="-50" dirty="0">
                <a:latin typeface="Bookman Old Style"/>
                <a:cs typeface="Bookman Old Style"/>
              </a:rPr>
              <a:t>Getting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job? </a:t>
            </a:r>
            <a:r>
              <a:rPr sz="1100" b="0" spc="-65" dirty="0">
                <a:latin typeface="Bookman Old Style"/>
                <a:cs typeface="Bookman Old Style"/>
              </a:rPr>
              <a:t>Losing </a:t>
            </a:r>
            <a:r>
              <a:rPr sz="1100" b="0" spc="-95" dirty="0">
                <a:latin typeface="Bookman Old Style"/>
                <a:cs typeface="Bookman Old Style"/>
              </a:rPr>
              <a:t>a</a:t>
            </a:r>
            <a:r>
              <a:rPr sz="1100" b="0" spc="-114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job?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12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A8AFFB1-E706-4A26-93E7-9E5332AE61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566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>
              <a:lnSpc>
                <a:spcPct val="106700"/>
              </a:lnSpc>
              <a:spcBef>
                <a:spcPts val="20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35" dirty="0"/>
              <a:t>Consequences </a:t>
            </a:r>
            <a:r>
              <a:rPr spc="-25" dirty="0"/>
              <a:t>(or </a:t>
            </a:r>
            <a:r>
              <a:rPr spc="-10" dirty="0"/>
              <a:t>Causes?) </a:t>
            </a:r>
            <a:r>
              <a:rPr spc="-35" dirty="0"/>
              <a:t>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  </a:t>
            </a:r>
            <a:r>
              <a:rPr spc="-15" dirty="0"/>
              <a:t>Criminology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13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176" y="1294230"/>
            <a:ext cx="5075555" cy="9461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7780" marR="313055">
              <a:lnSpc>
                <a:spcPct val="102600"/>
              </a:lnSpc>
              <a:spcBef>
                <a:spcPts val="55"/>
              </a:spcBef>
            </a:pPr>
            <a:r>
              <a:rPr sz="1100" b="0" spc="20" dirty="0">
                <a:latin typeface="Bookman Old Style"/>
                <a:cs typeface="Bookman Old Style"/>
              </a:rPr>
              <a:t>I </a:t>
            </a:r>
            <a:r>
              <a:rPr sz="1100" b="0" spc="-45" dirty="0">
                <a:latin typeface="Bookman Old Style"/>
                <a:cs typeface="Bookman Old Style"/>
              </a:rPr>
              <a:t>didn’t </a:t>
            </a:r>
            <a:r>
              <a:rPr sz="1100" b="0" spc="-114" dirty="0">
                <a:latin typeface="Bookman Old Style"/>
                <a:cs typeface="Bookman Old Style"/>
              </a:rPr>
              <a:t>make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90" dirty="0">
                <a:latin typeface="Bookman Old Style"/>
                <a:cs typeface="Bookman Old Style"/>
              </a:rPr>
              <a:t>mistake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65" dirty="0">
                <a:latin typeface="Bookman Old Style"/>
                <a:cs typeface="Bookman Old Style"/>
              </a:rPr>
              <a:t>prior </a:t>
            </a:r>
            <a:r>
              <a:rPr sz="1100" b="0" spc="-75" dirty="0">
                <a:latin typeface="Bookman Old Style"/>
                <a:cs typeface="Bookman Old Style"/>
              </a:rPr>
              <a:t>slide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120" dirty="0">
                <a:latin typeface="Bookman Old Style"/>
                <a:cs typeface="Bookman Old Style"/>
              </a:rPr>
              <a:t>causes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105" dirty="0">
                <a:latin typeface="Bookman Old Style"/>
                <a:cs typeface="Bookman Old Style"/>
              </a:rPr>
              <a:t>consequences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60" dirty="0">
                <a:latin typeface="Bookman Old Style"/>
                <a:cs typeface="Bookman Old Style"/>
              </a:rPr>
              <a:t>often  </a:t>
            </a:r>
            <a:r>
              <a:rPr sz="1100" b="0" spc="-85" dirty="0">
                <a:latin typeface="Bookman Old Style"/>
                <a:cs typeface="Bookman Old Style"/>
              </a:rPr>
              <a:t>interchangeable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70" dirty="0">
                <a:latin typeface="Bookman Old Style"/>
                <a:cs typeface="Bookman Old Style"/>
              </a:rPr>
              <a:t>social</a:t>
            </a:r>
            <a:r>
              <a:rPr sz="1100" b="0" spc="10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sciences!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550">
              <a:latin typeface="Bookman Old Style"/>
              <a:cs typeface="Bookman Old Style"/>
            </a:endParaRPr>
          </a:p>
          <a:p>
            <a:pPr marL="17780" marR="5080" indent="-5715">
              <a:lnSpc>
                <a:spcPct val="102600"/>
              </a:lnSpc>
            </a:pPr>
            <a:r>
              <a:rPr sz="1100" b="0" spc="-40" dirty="0">
                <a:latin typeface="Bookman Old Style"/>
                <a:cs typeface="Bookman Old Style"/>
              </a:rPr>
              <a:t>As </a:t>
            </a:r>
            <a:r>
              <a:rPr sz="1100" b="0" spc="-95" dirty="0">
                <a:latin typeface="Bookman Old Style"/>
                <a:cs typeface="Bookman Old Style"/>
              </a:rPr>
              <a:t>you may </a:t>
            </a:r>
            <a:r>
              <a:rPr sz="1100" b="0" spc="-80" dirty="0">
                <a:latin typeface="Bookman Old Style"/>
                <a:cs typeface="Bookman Old Style"/>
              </a:rPr>
              <a:t>imagine, this </a:t>
            </a:r>
            <a:r>
              <a:rPr sz="1100" b="0" spc="-125" dirty="0">
                <a:latin typeface="Bookman Old Style"/>
                <a:cs typeface="Bookman Old Style"/>
              </a:rPr>
              <a:t>makes </a:t>
            </a:r>
            <a:r>
              <a:rPr sz="1100" b="0" spc="-105" dirty="0">
                <a:latin typeface="Bookman Old Style"/>
                <a:cs typeface="Bookman Old Style"/>
              </a:rPr>
              <a:t>causal </a:t>
            </a:r>
            <a:r>
              <a:rPr sz="1100" b="0" spc="-85" dirty="0">
                <a:latin typeface="Bookman Old Style"/>
                <a:cs typeface="Bookman Old Style"/>
              </a:rPr>
              <a:t>inference even </a:t>
            </a:r>
            <a:r>
              <a:rPr sz="1100" i="1" spc="30" dirty="0">
                <a:latin typeface="Palatino Linotype"/>
                <a:cs typeface="Palatino Linotype"/>
              </a:rPr>
              <a:t>more </a:t>
            </a:r>
            <a:r>
              <a:rPr sz="1100" b="0" spc="-60" dirty="0">
                <a:latin typeface="Bookman Old Style"/>
                <a:cs typeface="Bookman Old Style"/>
              </a:rPr>
              <a:t>difficult </a:t>
            </a:r>
            <a:r>
              <a:rPr sz="1100" b="0" spc="-90" dirty="0">
                <a:latin typeface="Bookman Old Style"/>
                <a:cs typeface="Bookman Old Style"/>
              </a:rPr>
              <a:t>than </a:t>
            </a:r>
            <a:r>
              <a:rPr sz="1100" b="0" spc="-15" dirty="0">
                <a:latin typeface="Bookman Old Style"/>
                <a:cs typeface="Bookman Old Style"/>
              </a:rPr>
              <a:t>it </a:t>
            </a:r>
            <a:r>
              <a:rPr sz="1100" b="0" spc="-70" dirty="0">
                <a:latin typeface="Bookman Old Style"/>
                <a:cs typeface="Bookman Old Style"/>
              </a:rPr>
              <a:t>already  </a:t>
            </a:r>
            <a:r>
              <a:rPr sz="1100" b="0" spc="-80" dirty="0">
                <a:latin typeface="Bookman Old Style"/>
                <a:cs typeface="Bookman Old Style"/>
              </a:rPr>
              <a:t>is.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F05AF71-E255-4518-9C2C-8E35790A55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708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>
              <a:lnSpc>
                <a:spcPct val="106700"/>
              </a:lnSpc>
              <a:spcBef>
                <a:spcPts val="20"/>
              </a:spcBef>
            </a:pPr>
            <a:r>
              <a:rPr spc="-20" dirty="0"/>
              <a:t>Examples </a:t>
            </a:r>
            <a:r>
              <a:rPr spc="-45" dirty="0"/>
              <a:t>of </a:t>
            </a:r>
            <a:r>
              <a:rPr spc="-35" dirty="0"/>
              <a:t>Consequences </a:t>
            </a:r>
            <a:r>
              <a:rPr spc="-25" dirty="0"/>
              <a:t>(or </a:t>
            </a:r>
            <a:r>
              <a:rPr spc="-10" dirty="0"/>
              <a:t>Causes?) </a:t>
            </a:r>
            <a:r>
              <a:rPr spc="-35" dirty="0"/>
              <a:t>in </a:t>
            </a:r>
            <a:r>
              <a:rPr spc="-10" dirty="0"/>
              <a:t>Criminal </a:t>
            </a:r>
            <a:r>
              <a:rPr spc="-15" dirty="0"/>
              <a:t>Justice </a:t>
            </a:r>
            <a:r>
              <a:rPr spc="95" dirty="0"/>
              <a:t>&amp;  </a:t>
            </a:r>
            <a:r>
              <a:rPr spc="-15" dirty="0"/>
              <a:t>Criminology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14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315" y="988541"/>
            <a:ext cx="5074285" cy="17100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7145">
              <a:lnSpc>
                <a:spcPct val="100000"/>
              </a:lnSpc>
              <a:spcBef>
                <a:spcPts val="90"/>
              </a:spcBef>
            </a:pPr>
            <a:r>
              <a:rPr sz="1100" b="0" spc="20" dirty="0">
                <a:latin typeface="Bookman Old Style"/>
                <a:cs typeface="Bookman Old Style"/>
              </a:rPr>
              <a:t>I </a:t>
            </a:r>
            <a:r>
              <a:rPr sz="1100" b="0" spc="-85" dirty="0">
                <a:latin typeface="Bookman Old Style"/>
                <a:cs typeface="Bookman Old Style"/>
              </a:rPr>
              <a:t>could </a:t>
            </a:r>
            <a:r>
              <a:rPr sz="1100" b="0" spc="-95" dirty="0">
                <a:latin typeface="Bookman Old Style"/>
                <a:cs typeface="Bookman Old Style"/>
              </a:rPr>
              <a:t>continue </a:t>
            </a:r>
            <a:r>
              <a:rPr sz="1100" b="0" spc="-20" dirty="0">
                <a:latin typeface="Bookman Old Style"/>
                <a:cs typeface="Bookman Old Style"/>
              </a:rPr>
              <a:t>(for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55" dirty="0">
                <a:latin typeface="Bookman Old Style"/>
                <a:cs typeface="Bookman Old Style"/>
              </a:rPr>
              <a:t>looooooong </a:t>
            </a:r>
            <a:r>
              <a:rPr sz="1100" b="0" spc="-35" dirty="0">
                <a:latin typeface="Bookman Old Style"/>
                <a:cs typeface="Bookman Old Style"/>
              </a:rPr>
              <a:t>time) </a:t>
            </a:r>
            <a:r>
              <a:rPr sz="1100" b="0" spc="-75" dirty="0">
                <a:latin typeface="Bookman Old Style"/>
                <a:cs typeface="Bookman Old Style"/>
              </a:rPr>
              <a:t>but </a:t>
            </a:r>
            <a:r>
              <a:rPr sz="1100" b="0" spc="20" dirty="0">
                <a:latin typeface="Bookman Old Style"/>
                <a:cs typeface="Bookman Old Style"/>
              </a:rPr>
              <a:t>I</a:t>
            </a:r>
            <a:r>
              <a:rPr sz="1100" b="0" spc="165" dirty="0">
                <a:latin typeface="Bookman Old Style"/>
                <a:cs typeface="Bookman Old Style"/>
              </a:rPr>
              <a:t> </a:t>
            </a:r>
            <a:r>
              <a:rPr sz="1100" b="0" spc="-50" dirty="0">
                <a:latin typeface="Bookman Old Style"/>
                <a:cs typeface="Bookman Old Style"/>
              </a:rPr>
              <a:t>won’t.</a:t>
            </a:r>
            <a:endParaRPr sz="1100">
              <a:latin typeface="Bookman Old Style"/>
              <a:cs typeface="Bookman Old Style"/>
            </a:endParaRPr>
          </a:p>
          <a:p>
            <a:pPr marL="17145" marR="89535" indent="-3810">
              <a:lnSpc>
                <a:spcPct val="102600"/>
              </a:lnSpc>
              <a:spcBef>
                <a:spcPts val="1275"/>
              </a:spcBef>
            </a:pPr>
            <a:r>
              <a:rPr sz="1100" b="0" spc="-100" dirty="0">
                <a:latin typeface="Bookman Old Style"/>
                <a:cs typeface="Bookman Old Style"/>
              </a:rPr>
              <a:t>Just </a:t>
            </a:r>
            <a:r>
              <a:rPr sz="1100" b="0" spc="-105" dirty="0">
                <a:latin typeface="Bookman Old Style"/>
                <a:cs typeface="Bookman Old Style"/>
              </a:rPr>
              <a:t>know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55" dirty="0">
                <a:latin typeface="Bookman Old Style"/>
                <a:cs typeface="Bookman Old Style"/>
              </a:rPr>
              <a:t>list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80" dirty="0">
                <a:latin typeface="Bookman Old Style"/>
                <a:cs typeface="Bookman Old Style"/>
              </a:rPr>
              <a:t>plausible </a:t>
            </a:r>
            <a:r>
              <a:rPr sz="1100" b="0" spc="-120" dirty="0">
                <a:latin typeface="Bookman Old Style"/>
                <a:cs typeface="Bookman Old Style"/>
              </a:rPr>
              <a:t>causes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105" dirty="0">
                <a:latin typeface="Bookman Old Style"/>
                <a:cs typeface="Bookman Old Style"/>
              </a:rPr>
              <a:t>consequences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80" dirty="0">
                <a:latin typeface="Bookman Old Style"/>
                <a:cs typeface="Bookman Old Style"/>
              </a:rPr>
              <a:t>crime </a:t>
            </a:r>
            <a:r>
              <a:rPr sz="1100" b="0" spc="-15" dirty="0">
                <a:latin typeface="Bookman Old Style"/>
                <a:cs typeface="Bookman Old Style"/>
              </a:rPr>
              <a:t>(or </a:t>
            </a:r>
            <a:r>
              <a:rPr sz="1100" b="0" spc="-90" dirty="0">
                <a:latin typeface="Bookman Old Style"/>
                <a:cs typeface="Bookman Old Style"/>
              </a:rPr>
              <a:t>lack </a:t>
            </a:r>
            <a:r>
              <a:rPr sz="1100" b="0" spc="-45" dirty="0">
                <a:latin typeface="Bookman Old Style"/>
                <a:cs typeface="Bookman Old Style"/>
              </a:rPr>
              <a:t>of  </a:t>
            </a:r>
            <a:r>
              <a:rPr sz="1100" b="0" spc="-50" dirty="0">
                <a:latin typeface="Bookman Old Style"/>
                <a:cs typeface="Bookman Old Style"/>
              </a:rPr>
              <a:t>crime)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65" dirty="0">
                <a:latin typeface="Bookman Old Style"/>
                <a:cs typeface="Bookman Old Style"/>
              </a:rPr>
              <a:t>CJ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70" dirty="0">
                <a:latin typeface="Bookman Old Style"/>
                <a:cs typeface="Bookman Old Style"/>
              </a:rPr>
              <a:t>quite long,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105" dirty="0">
                <a:latin typeface="Bookman Old Style"/>
                <a:cs typeface="Bookman Old Style"/>
              </a:rPr>
              <a:t>each </a:t>
            </a:r>
            <a:r>
              <a:rPr sz="1100" b="0" spc="-40" dirty="0">
                <a:latin typeface="Bookman Old Style"/>
                <a:cs typeface="Bookman Old Style"/>
              </a:rPr>
              <a:t>will </a:t>
            </a:r>
            <a:r>
              <a:rPr sz="1100" b="0" spc="-95" dirty="0">
                <a:latin typeface="Bookman Old Style"/>
                <a:cs typeface="Bookman Old Style"/>
              </a:rPr>
              <a:t>have </a:t>
            </a:r>
            <a:r>
              <a:rPr sz="1100" b="0" spc="-60" dirty="0">
                <a:latin typeface="Bookman Old Style"/>
                <a:cs typeface="Bookman Old Style"/>
              </a:rPr>
              <a:t>its </a:t>
            </a:r>
            <a:r>
              <a:rPr sz="1100" b="0" spc="-100" dirty="0">
                <a:latin typeface="Bookman Old Style"/>
                <a:cs typeface="Bookman Old Style"/>
              </a:rPr>
              <a:t>own </a:t>
            </a:r>
            <a:r>
              <a:rPr sz="1100" b="0" spc="-50" dirty="0">
                <a:latin typeface="Bookman Old Style"/>
                <a:cs typeface="Bookman Old Style"/>
              </a:rPr>
              <a:t>body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scientific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literature.</a:t>
            </a:r>
            <a:endParaRPr sz="1100">
              <a:latin typeface="Bookman Old Style"/>
              <a:cs typeface="Bookman Old Style"/>
            </a:endParaRPr>
          </a:p>
          <a:p>
            <a:pPr marL="17145" marR="71120" indent="-5080">
              <a:lnSpc>
                <a:spcPct val="102600"/>
              </a:lnSpc>
              <a:spcBef>
                <a:spcPts val="127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The </a:t>
            </a:r>
            <a:r>
              <a:rPr sz="1100" b="0" spc="-95" dirty="0">
                <a:latin typeface="Bookman Old Style"/>
                <a:cs typeface="Bookman Old Style"/>
              </a:rPr>
              <a:t>purpose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this </a:t>
            </a:r>
            <a:r>
              <a:rPr sz="1100" b="0" spc="-90" dirty="0">
                <a:latin typeface="Bookman Old Style"/>
                <a:cs typeface="Bookman Old Style"/>
              </a:rPr>
              <a:t>class, </a:t>
            </a:r>
            <a:r>
              <a:rPr sz="1100" b="0" spc="-85" dirty="0">
                <a:latin typeface="Bookman Old Style"/>
                <a:cs typeface="Bookman Old Style"/>
              </a:rPr>
              <a:t>however,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65" dirty="0">
                <a:latin typeface="Bookman Old Style"/>
                <a:cs typeface="Bookman Old Style"/>
              </a:rPr>
              <a:t>not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60" dirty="0">
                <a:latin typeface="Bookman Old Style"/>
                <a:cs typeface="Bookman Old Style"/>
              </a:rPr>
              <a:t>review </a:t>
            </a:r>
            <a:r>
              <a:rPr sz="1100" b="0" spc="-50" dirty="0">
                <a:latin typeface="Bookman Old Style"/>
                <a:cs typeface="Bookman Old Style"/>
              </a:rPr>
              <a:t>all </a:t>
            </a:r>
            <a:r>
              <a:rPr sz="1100" b="0" spc="-95" dirty="0">
                <a:latin typeface="Bookman Old Style"/>
                <a:cs typeface="Bookman Old Style"/>
              </a:rPr>
              <a:t>these </a:t>
            </a:r>
            <a:r>
              <a:rPr sz="1100" b="0" spc="-105" dirty="0">
                <a:latin typeface="Bookman Old Style"/>
                <a:cs typeface="Bookman Old Style"/>
              </a:rPr>
              <a:t>causes/consequences,  </a:t>
            </a:r>
            <a:r>
              <a:rPr sz="1100" b="0" spc="-75" dirty="0">
                <a:latin typeface="Bookman Old Style"/>
                <a:cs typeface="Bookman Old Style"/>
              </a:rPr>
              <a:t>but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65" dirty="0">
                <a:latin typeface="Bookman Old Style"/>
                <a:cs typeface="Bookman Old Style"/>
              </a:rPr>
              <a:t>explore </a:t>
            </a:r>
            <a:r>
              <a:rPr sz="1100" b="0" spc="-105" dirty="0">
                <a:latin typeface="Bookman Old Style"/>
                <a:cs typeface="Bookman Old Style"/>
              </a:rPr>
              <a:t>how </a:t>
            </a:r>
            <a:r>
              <a:rPr sz="1100" b="0" spc="-100" dirty="0">
                <a:latin typeface="Bookman Old Style"/>
                <a:cs typeface="Bookman Old Style"/>
              </a:rPr>
              <a:t>we can </a:t>
            </a:r>
            <a:r>
              <a:rPr sz="1100" b="0" spc="-60" dirty="0">
                <a:latin typeface="Bookman Old Style"/>
                <a:cs typeface="Bookman Old Style"/>
              </a:rPr>
              <a:t>apply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65" dirty="0">
                <a:latin typeface="Bookman Old Style"/>
                <a:cs typeface="Bookman Old Style"/>
              </a:rPr>
              <a:t>attributions </a:t>
            </a:r>
            <a:r>
              <a:rPr sz="1100" b="1" spc="-15" dirty="0">
                <a:latin typeface="Georgia"/>
                <a:cs typeface="Georgia"/>
              </a:rPr>
              <a:t>to</a:t>
            </a:r>
            <a:r>
              <a:rPr sz="1100" b="1" spc="-130" dirty="0">
                <a:latin typeface="Georgia"/>
                <a:cs typeface="Georgia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them!</a:t>
            </a:r>
            <a:endParaRPr sz="1100">
              <a:latin typeface="Bookman Old Style"/>
              <a:cs typeface="Bookman Old Style"/>
            </a:endParaRPr>
          </a:p>
          <a:p>
            <a:pPr marL="17145" marR="5080" indent="-5080">
              <a:lnSpc>
                <a:spcPct val="102699"/>
              </a:lnSpc>
              <a:spcBef>
                <a:spcPts val="127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That </a:t>
            </a:r>
            <a:r>
              <a:rPr sz="1100" b="0" spc="-85" dirty="0">
                <a:latin typeface="Bookman Old Style"/>
                <a:cs typeface="Bookman Old Style"/>
              </a:rPr>
              <a:t>is, </a:t>
            </a:r>
            <a:r>
              <a:rPr sz="1100" b="0" spc="-110" dirty="0">
                <a:latin typeface="Bookman Old Style"/>
                <a:cs typeface="Bookman Old Style"/>
              </a:rPr>
              <a:t>how can </a:t>
            </a:r>
            <a:r>
              <a:rPr sz="1100" b="0" spc="-105" dirty="0">
                <a:latin typeface="Bookman Old Style"/>
                <a:cs typeface="Bookman Old Style"/>
              </a:rPr>
              <a:t>we </a:t>
            </a:r>
            <a:r>
              <a:rPr sz="1100" b="0" spc="-60" dirty="0">
                <a:latin typeface="Bookman Old Style"/>
                <a:cs typeface="Bookman Old Style"/>
              </a:rPr>
              <a:t>definitvely </a:t>
            </a:r>
            <a:r>
              <a:rPr sz="1100" b="0" spc="-105" dirty="0">
                <a:latin typeface="Bookman Old Style"/>
                <a:cs typeface="Bookman Old Style"/>
              </a:rPr>
              <a:t>say </a:t>
            </a:r>
            <a:r>
              <a:rPr sz="1100" b="0" spc="-65" dirty="0">
                <a:latin typeface="Bookman Old Style"/>
                <a:cs typeface="Bookman Old Style"/>
              </a:rPr>
              <a:t>that </a:t>
            </a:r>
            <a:r>
              <a:rPr sz="1100" b="0" spc="-105" dirty="0">
                <a:latin typeface="Bookman Old Style"/>
                <a:cs typeface="Bookman Old Style"/>
              </a:rPr>
              <a:t>one </a:t>
            </a:r>
            <a:r>
              <a:rPr sz="1100" b="0" spc="-80" dirty="0">
                <a:latin typeface="Bookman Old Style"/>
                <a:cs typeface="Bookman Old Style"/>
              </a:rPr>
              <a:t>event </a:t>
            </a:r>
            <a:r>
              <a:rPr sz="1100" b="0" spc="-75" dirty="0">
                <a:latin typeface="Bookman Old Style"/>
                <a:cs typeface="Bookman Old Style"/>
              </a:rPr>
              <a:t>or action </a:t>
            </a:r>
            <a:r>
              <a:rPr sz="1100" b="0" spc="-125" dirty="0">
                <a:latin typeface="Bookman Old Style"/>
                <a:cs typeface="Bookman Old Style"/>
              </a:rPr>
              <a:t>causes </a:t>
            </a:r>
            <a:r>
              <a:rPr sz="1100" b="0" spc="-85" dirty="0">
                <a:latin typeface="Bookman Old Style"/>
                <a:cs typeface="Bookman Old Style"/>
              </a:rPr>
              <a:t>another </a:t>
            </a:r>
            <a:r>
              <a:rPr sz="1100" b="0" spc="-80" dirty="0">
                <a:latin typeface="Bookman Old Style"/>
                <a:cs typeface="Bookman Old Style"/>
              </a:rPr>
              <a:t>event </a:t>
            </a:r>
            <a:r>
              <a:rPr sz="1100" b="0" spc="-75" dirty="0">
                <a:latin typeface="Bookman Old Style"/>
                <a:cs typeface="Bookman Old Style"/>
              </a:rPr>
              <a:t>or  </a:t>
            </a:r>
            <a:r>
              <a:rPr sz="1100" b="0" spc="-70" dirty="0">
                <a:latin typeface="Bookman Old Style"/>
                <a:cs typeface="Bookman Old Style"/>
              </a:rPr>
              <a:t>action </a:t>
            </a:r>
            <a:r>
              <a:rPr sz="1100" b="0" spc="-35" dirty="0">
                <a:latin typeface="Bookman Old Style"/>
                <a:cs typeface="Bookman Old Style"/>
              </a:rPr>
              <a:t>to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occur?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4D68EEB-0206-47E1-A91F-1C9956070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8586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10020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I</a:t>
            </a:r>
            <a:r>
              <a:rPr spc="-95" dirty="0"/>
              <a:t>n</a:t>
            </a:r>
            <a:r>
              <a:rPr spc="-10" dirty="0"/>
              <a:t>tr</a:t>
            </a:r>
            <a:r>
              <a:rPr spc="25" dirty="0"/>
              <a:t>o</a:t>
            </a:r>
            <a:r>
              <a:rPr spc="-20" dirty="0"/>
              <a:t>duction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2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421957" y="1097938"/>
            <a:ext cx="5041265" cy="97218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214629" indent="-177165">
              <a:lnSpc>
                <a:spcPct val="100000"/>
              </a:lnSpc>
              <a:spcBef>
                <a:spcPts val="81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75" dirty="0">
                <a:latin typeface="Bookman Old Style"/>
                <a:cs typeface="Bookman Old Style"/>
              </a:rPr>
              <a:t>Welcome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60" dirty="0">
                <a:latin typeface="Bookman Old Style"/>
                <a:cs typeface="Bookman Old Style"/>
              </a:rPr>
              <a:t>Data </a:t>
            </a:r>
            <a:r>
              <a:rPr sz="1100" b="0" spc="-55" dirty="0">
                <a:latin typeface="Bookman Old Style"/>
                <a:cs typeface="Bookman Old Style"/>
              </a:rPr>
              <a:t>Analytics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65" dirty="0">
                <a:latin typeface="Bookman Old Style"/>
                <a:cs typeface="Bookman Old Style"/>
              </a:rPr>
              <a:t>Crime </a:t>
            </a:r>
            <a:r>
              <a:rPr sz="1100" b="0" spc="-45" dirty="0">
                <a:latin typeface="Bookman Old Style"/>
                <a:cs typeface="Bookman Old Style"/>
              </a:rPr>
              <a:t>(CJUS</a:t>
            </a:r>
            <a:r>
              <a:rPr sz="1100" b="0" spc="204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4370)</a:t>
            </a:r>
            <a:endParaRPr sz="1100">
              <a:latin typeface="Bookman Old Style"/>
              <a:cs typeface="Bookman Old Style"/>
            </a:endParaRPr>
          </a:p>
          <a:p>
            <a:pPr marL="214629" marR="56515" indent="-177165">
              <a:lnSpc>
                <a:spcPct val="102600"/>
              </a:lnSpc>
              <a:spcBef>
                <a:spcPts val="67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55" dirty="0">
                <a:latin typeface="Bookman Old Style"/>
                <a:cs typeface="Bookman Old Style"/>
              </a:rPr>
              <a:t>This </a:t>
            </a:r>
            <a:r>
              <a:rPr sz="1100" b="0" spc="-95" dirty="0">
                <a:latin typeface="Bookman Old Style"/>
                <a:cs typeface="Bookman Old Style"/>
              </a:rPr>
              <a:t>semester, </a:t>
            </a:r>
            <a:r>
              <a:rPr sz="1100" b="0" spc="10" dirty="0">
                <a:latin typeface="Bookman Old Style"/>
                <a:cs typeface="Bookman Old Style"/>
              </a:rPr>
              <a:t>I </a:t>
            </a:r>
            <a:r>
              <a:rPr sz="1100" b="0" spc="-120" dirty="0">
                <a:latin typeface="Bookman Old Style"/>
                <a:cs typeface="Bookman Old Style"/>
              </a:rPr>
              <a:t>am </a:t>
            </a:r>
            <a:r>
              <a:rPr sz="1100" b="0" spc="-90" dirty="0">
                <a:latin typeface="Bookman Old Style"/>
                <a:cs typeface="Bookman Old Style"/>
              </a:rPr>
              <a:t>teaching </a:t>
            </a:r>
            <a:r>
              <a:rPr sz="1100" b="0" spc="-105" dirty="0">
                <a:latin typeface="Bookman Old Style"/>
                <a:cs typeface="Bookman Old Style"/>
              </a:rPr>
              <a:t>a </a:t>
            </a:r>
            <a:r>
              <a:rPr sz="1100" b="0" spc="-80" dirty="0">
                <a:latin typeface="Bookman Old Style"/>
                <a:cs typeface="Bookman Old Style"/>
              </a:rPr>
              <a:t>particular </a:t>
            </a:r>
            <a:r>
              <a:rPr sz="1100" b="0" spc="-95" dirty="0">
                <a:latin typeface="Bookman Old Style"/>
                <a:cs typeface="Bookman Old Style"/>
              </a:rPr>
              <a:t>theme </a:t>
            </a:r>
            <a:r>
              <a:rPr sz="1100" b="0" spc="-60" dirty="0">
                <a:latin typeface="Bookman Old Style"/>
                <a:cs typeface="Bookman Old Style"/>
              </a:rPr>
              <a:t>for </a:t>
            </a:r>
            <a:r>
              <a:rPr sz="1100" b="0" spc="-85" dirty="0">
                <a:latin typeface="Bookman Old Style"/>
                <a:cs typeface="Bookman Old Style"/>
              </a:rPr>
              <a:t>this </a:t>
            </a:r>
            <a:r>
              <a:rPr sz="1100" b="0" spc="-100" dirty="0">
                <a:latin typeface="Bookman Old Style"/>
                <a:cs typeface="Bookman Old Style"/>
              </a:rPr>
              <a:t>course, </a:t>
            </a:r>
            <a:r>
              <a:rPr sz="1100" b="0" spc="-105" dirty="0">
                <a:latin typeface="Bookman Old Style"/>
                <a:cs typeface="Bookman Old Style"/>
              </a:rPr>
              <a:t>and </a:t>
            </a:r>
            <a:r>
              <a:rPr sz="1100" b="0" dirty="0">
                <a:latin typeface="Bookman Old Style"/>
                <a:cs typeface="Bookman Old Style"/>
              </a:rPr>
              <a:t>I’ll </a:t>
            </a:r>
            <a:r>
              <a:rPr sz="1100" b="0" spc="-90" dirty="0">
                <a:latin typeface="Bookman Old Style"/>
                <a:cs typeface="Bookman Old Style"/>
              </a:rPr>
              <a:t>instead  </a:t>
            </a:r>
            <a:r>
              <a:rPr sz="1100" b="0" spc="-70" dirty="0">
                <a:latin typeface="Bookman Old Style"/>
                <a:cs typeface="Bookman Old Style"/>
              </a:rPr>
              <a:t>be referring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15" dirty="0">
                <a:latin typeface="Bookman Old Style"/>
                <a:cs typeface="Bookman Old Style"/>
              </a:rPr>
              <a:t>it </a:t>
            </a:r>
            <a:r>
              <a:rPr sz="1100" b="0" spc="-120" dirty="0">
                <a:latin typeface="Bookman Old Style"/>
                <a:cs typeface="Bookman Old Style"/>
              </a:rPr>
              <a:t>as </a:t>
            </a:r>
            <a:r>
              <a:rPr sz="1100" b="0" spc="-80" dirty="0">
                <a:latin typeface="Bookman Old Style"/>
                <a:cs typeface="Bookman Old Style"/>
              </a:rPr>
              <a:t>“Causes </a:t>
            </a:r>
            <a:r>
              <a:rPr sz="1100" b="0" spc="-100" dirty="0">
                <a:latin typeface="Bookman Old Style"/>
                <a:cs typeface="Bookman Old Style"/>
              </a:rPr>
              <a:t>and Consequences </a:t>
            </a:r>
            <a:r>
              <a:rPr sz="1100" b="0" spc="-45" dirty="0">
                <a:latin typeface="Bookman Old Style"/>
                <a:cs typeface="Bookman Old Style"/>
              </a:rPr>
              <a:t>of</a:t>
            </a:r>
            <a:r>
              <a:rPr sz="1100" b="0" spc="-55" dirty="0">
                <a:latin typeface="Bookman Old Style"/>
                <a:cs typeface="Bookman Old Style"/>
              </a:rPr>
              <a:t> </a:t>
            </a:r>
            <a:r>
              <a:rPr sz="1100" b="0" spc="-45" dirty="0">
                <a:latin typeface="Bookman Old Style"/>
                <a:cs typeface="Bookman Old Style"/>
              </a:rPr>
              <a:t>Crime”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15" dirty="0">
                <a:latin typeface="Bookman Old Style"/>
                <a:cs typeface="Bookman Old Style"/>
              </a:rPr>
              <a:t>I </a:t>
            </a:r>
            <a:r>
              <a:rPr sz="1100" b="0" spc="-114" dirty="0">
                <a:latin typeface="Bookman Old Style"/>
                <a:cs typeface="Bookman Old Style"/>
              </a:rPr>
              <a:t>am </a:t>
            </a:r>
            <a:r>
              <a:rPr sz="1100" b="0" spc="-85" dirty="0">
                <a:latin typeface="Bookman Old Style"/>
                <a:cs typeface="Bookman Old Style"/>
              </a:rPr>
              <a:t>your </a:t>
            </a:r>
            <a:r>
              <a:rPr sz="1100" b="0" spc="-75" dirty="0">
                <a:latin typeface="Bookman Old Style"/>
                <a:cs typeface="Bookman Old Style"/>
              </a:rPr>
              <a:t>instructor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Professor </a:t>
            </a:r>
            <a:r>
              <a:rPr sz="1100" b="0" spc="-20" dirty="0">
                <a:latin typeface="Bookman Old Style"/>
                <a:cs typeface="Bookman Old Style"/>
              </a:rPr>
              <a:t>DeWitt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55" dirty="0">
                <a:latin typeface="Bookman Old Style"/>
                <a:cs typeface="Bookman Old Style"/>
              </a:rPr>
              <a:t>Dr. </a:t>
            </a:r>
            <a:r>
              <a:rPr sz="1100" b="0" spc="-20" dirty="0">
                <a:latin typeface="Bookman Old Style"/>
                <a:cs typeface="Bookman Old Style"/>
              </a:rPr>
              <a:t>DeWitt </a:t>
            </a:r>
            <a:r>
              <a:rPr sz="1100" b="0" spc="-70" dirty="0">
                <a:latin typeface="Bookman Old Style"/>
                <a:cs typeface="Bookman Old Style"/>
              </a:rPr>
              <a:t>(whichever </a:t>
            </a:r>
            <a:r>
              <a:rPr sz="1100" b="0" spc="-90" dirty="0">
                <a:latin typeface="Bookman Old Style"/>
                <a:cs typeface="Bookman Old Style"/>
              </a:rPr>
              <a:t>you</a:t>
            </a:r>
            <a:r>
              <a:rPr sz="1100" b="0" spc="40" dirty="0">
                <a:latin typeface="Bookman Old Style"/>
                <a:cs typeface="Bookman Old Style"/>
              </a:rPr>
              <a:t> </a:t>
            </a:r>
            <a:r>
              <a:rPr sz="1100" b="0" spc="-50" dirty="0">
                <a:latin typeface="Bookman Old Style"/>
                <a:cs typeface="Bookman Old Style"/>
              </a:rPr>
              <a:t>prefer).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B1F35B4-374B-45EA-84CA-21F9068F31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127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3944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Review </a:t>
            </a:r>
            <a:r>
              <a:rPr spc="-45" dirty="0"/>
              <a:t>of </a:t>
            </a:r>
            <a:r>
              <a:rPr spc="-30" dirty="0"/>
              <a:t>Required Elements </a:t>
            </a:r>
            <a:r>
              <a:rPr spc="-35" dirty="0"/>
              <a:t>for</a:t>
            </a:r>
            <a:r>
              <a:rPr spc="-25" dirty="0"/>
              <a:t> </a:t>
            </a:r>
            <a:r>
              <a:rPr dirty="0"/>
              <a:t>Causal </a:t>
            </a:r>
            <a:r>
              <a:rPr spc="-40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31556"/>
            <a:ext cx="464629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b="0" spc="-75" dirty="0">
                <a:latin typeface="Bookman Old Style"/>
                <a:cs typeface="Bookman Old Style"/>
              </a:rPr>
              <a:t>For the </a:t>
            </a:r>
            <a:r>
              <a:rPr sz="1100" b="0" spc="-114" dirty="0">
                <a:latin typeface="Bookman Old Style"/>
                <a:cs typeface="Bookman Old Style"/>
              </a:rPr>
              <a:t>sake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0" dirty="0">
                <a:latin typeface="Bookman Old Style"/>
                <a:cs typeface="Bookman Old Style"/>
              </a:rPr>
              <a:t>review,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5" dirty="0">
                <a:latin typeface="Bookman Old Style"/>
                <a:cs typeface="Bookman Old Style"/>
              </a:rPr>
              <a:t>few </a:t>
            </a:r>
            <a:r>
              <a:rPr sz="1100" b="0" spc="-80" dirty="0">
                <a:latin typeface="Bookman Old Style"/>
                <a:cs typeface="Bookman Old Style"/>
              </a:rPr>
              <a:t>things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1" spc="-55" dirty="0">
                <a:latin typeface="Georgia"/>
                <a:cs typeface="Georgia"/>
              </a:rPr>
              <a:t>need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75" dirty="0">
                <a:latin typeface="Bookman Old Style"/>
                <a:cs typeface="Bookman Old Style"/>
              </a:rPr>
              <a:t>true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45" dirty="0">
                <a:latin typeface="Bookman Old Style"/>
                <a:cs typeface="Bookman Old Style"/>
              </a:rPr>
              <a:t>us </a:t>
            </a:r>
            <a:r>
              <a:rPr sz="1100" b="0" spc="-40" dirty="0">
                <a:latin typeface="Bookman Old Style"/>
                <a:cs typeface="Bookman Old Style"/>
              </a:rPr>
              <a:t>to  </a:t>
            </a:r>
            <a:r>
              <a:rPr sz="1100" b="0" spc="-55" dirty="0">
                <a:latin typeface="Bookman Old Style"/>
                <a:cs typeface="Bookman Old Style"/>
              </a:rPr>
              <a:t>attribute </a:t>
            </a:r>
            <a:r>
              <a:rPr sz="1100" b="0" spc="-90" dirty="0">
                <a:latin typeface="Bookman Old Style"/>
                <a:cs typeface="Bookman Old Style"/>
              </a:rPr>
              <a:t>any </a:t>
            </a:r>
            <a:r>
              <a:rPr sz="1100" b="0" spc="-70" dirty="0">
                <a:latin typeface="Bookman Old Style"/>
                <a:cs typeface="Bookman Old Style"/>
              </a:rPr>
              <a:t>event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70" dirty="0">
                <a:latin typeface="Bookman Old Style"/>
                <a:cs typeface="Bookman Old Style"/>
              </a:rPr>
              <a:t>action </a:t>
            </a:r>
            <a:r>
              <a:rPr sz="1100" b="0" spc="-55" dirty="0">
                <a:latin typeface="Bookman Old Style"/>
                <a:cs typeface="Bookman Old Style"/>
              </a:rPr>
              <a:t>with</a:t>
            </a:r>
            <a:r>
              <a:rPr sz="1100" b="0" spc="150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causality: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15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D3751FF-3000-45C3-884E-E2FCD23A9A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168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3944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Review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30" dirty="0">
                <a:solidFill>
                  <a:srgbClr val="3333B2"/>
                </a:solidFill>
                <a:latin typeface="Georgia"/>
                <a:cs typeface="Georgia"/>
              </a:rPr>
              <a:t>Required Elements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for</a:t>
            </a:r>
            <a:r>
              <a:rPr sz="1400" spc="-2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dirty="0">
                <a:solidFill>
                  <a:srgbClr val="3333B2"/>
                </a:solidFill>
                <a:latin typeface="Georgia"/>
                <a:cs typeface="Georgia"/>
              </a:rPr>
              <a:t>Causal </a:t>
            </a:r>
            <a:r>
              <a:rPr sz="1400" spc="-40" dirty="0">
                <a:solidFill>
                  <a:srgbClr val="3333B2"/>
                </a:solidFill>
                <a:latin typeface="Georgia"/>
                <a:cs typeface="Georgia"/>
              </a:rPr>
              <a:t>Inference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894" y="1031556"/>
            <a:ext cx="4697095" cy="62230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 marR="30480">
              <a:lnSpc>
                <a:spcPct val="102600"/>
              </a:lnSpc>
              <a:spcBef>
                <a:spcPts val="55"/>
              </a:spcBef>
            </a:pPr>
            <a:r>
              <a:rPr sz="1100" b="0" spc="-75" dirty="0">
                <a:latin typeface="Bookman Old Style"/>
                <a:cs typeface="Bookman Old Style"/>
              </a:rPr>
              <a:t>For the </a:t>
            </a:r>
            <a:r>
              <a:rPr sz="1100" b="0" spc="-114" dirty="0">
                <a:latin typeface="Bookman Old Style"/>
                <a:cs typeface="Bookman Old Style"/>
              </a:rPr>
              <a:t>sake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0" dirty="0">
                <a:latin typeface="Bookman Old Style"/>
                <a:cs typeface="Bookman Old Style"/>
              </a:rPr>
              <a:t>review,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5" dirty="0">
                <a:latin typeface="Bookman Old Style"/>
                <a:cs typeface="Bookman Old Style"/>
              </a:rPr>
              <a:t>few </a:t>
            </a:r>
            <a:r>
              <a:rPr sz="1100" b="0" spc="-80" dirty="0">
                <a:latin typeface="Bookman Old Style"/>
                <a:cs typeface="Bookman Old Style"/>
              </a:rPr>
              <a:t>things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1" spc="-55" dirty="0">
                <a:latin typeface="Georgia"/>
                <a:cs typeface="Georgia"/>
              </a:rPr>
              <a:t>need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75" dirty="0">
                <a:latin typeface="Bookman Old Style"/>
                <a:cs typeface="Bookman Old Style"/>
              </a:rPr>
              <a:t>true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45" dirty="0">
                <a:latin typeface="Bookman Old Style"/>
                <a:cs typeface="Bookman Old Style"/>
              </a:rPr>
              <a:t>us </a:t>
            </a:r>
            <a:r>
              <a:rPr sz="1100" b="0" spc="-40" dirty="0">
                <a:latin typeface="Bookman Old Style"/>
                <a:cs typeface="Bookman Old Style"/>
              </a:rPr>
              <a:t>to  </a:t>
            </a:r>
            <a:r>
              <a:rPr sz="1100" b="0" spc="-55" dirty="0">
                <a:latin typeface="Bookman Old Style"/>
                <a:cs typeface="Bookman Old Style"/>
              </a:rPr>
              <a:t>attribute </a:t>
            </a:r>
            <a:r>
              <a:rPr sz="1100" b="0" spc="-90" dirty="0">
                <a:latin typeface="Bookman Old Style"/>
                <a:cs typeface="Bookman Old Style"/>
              </a:rPr>
              <a:t>any </a:t>
            </a:r>
            <a:r>
              <a:rPr sz="1100" b="0" spc="-70" dirty="0">
                <a:latin typeface="Bookman Old Style"/>
                <a:cs typeface="Bookman Old Style"/>
              </a:rPr>
              <a:t>event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70" dirty="0">
                <a:latin typeface="Bookman Old Style"/>
                <a:cs typeface="Bookman Old Style"/>
              </a:rPr>
              <a:t>action </a:t>
            </a:r>
            <a:r>
              <a:rPr sz="1100" b="0" spc="-55" dirty="0">
                <a:latin typeface="Bookman Old Style"/>
                <a:cs typeface="Bookman Old Style"/>
              </a:rPr>
              <a:t>with</a:t>
            </a:r>
            <a:r>
              <a:rPr sz="1100" b="0" spc="150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causality: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30" dirty="0">
                <a:latin typeface="Georgia"/>
                <a:cs typeface="Georgia"/>
              </a:rPr>
              <a:t>Association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114" dirty="0">
                <a:latin typeface="Bookman Old Style"/>
                <a:cs typeface="Bookman Old Style"/>
              </a:rPr>
              <a:t>must </a:t>
            </a:r>
            <a:r>
              <a:rPr sz="1100" b="0" spc="-100" dirty="0">
                <a:latin typeface="Bookman Old Style"/>
                <a:cs typeface="Bookman Old Style"/>
              </a:rPr>
              <a:t>share</a:t>
            </a:r>
            <a:r>
              <a:rPr sz="1100" b="0" spc="-14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empirical </a:t>
            </a:r>
            <a:r>
              <a:rPr sz="1100" b="0" spc="-65" dirty="0">
                <a:latin typeface="Bookman Old Style"/>
                <a:cs typeface="Bookman Old Style"/>
              </a:rPr>
              <a:t>co-variation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15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5204B83-0253-44BD-AF15-8BC86791D8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5706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3944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Review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30" dirty="0">
                <a:solidFill>
                  <a:srgbClr val="3333B2"/>
                </a:solidFill>
                <a:latin typeface="Georgia"/>
                <a:cs typeface="Georgia"/>
              </a:rPr>
              <a:t>Required Elements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for</a:t>
            </a:r>
            <a:r>
              <a:rPr sz="1400" spc="-2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dirty="0">
                <a:solidFill>
                  <a:srgbClr val="3333B2"/>
                </a:solidFill>
                <a:latin typeface="Georgia"/>
                <a:cs typeface="Georgia"/>
              </a:rPr>
              <a:t>Causal </a:t>
            </a:r>
            <a:r>
              <a:rPr sz="1400" spc="-40" dirty="0">
                <a:solidFill>
                  <a:srgbClr val="3333B2"/>
                </a:solidFill>
                <a:latin typeface="Georgia"/>
                <a:cs typeface="Georgia"/>
              </a:rPr>
              <a:t>Inference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1894" y="1031556"/>
            <a:ext cx="4697095" cy="88011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 marR="30480">
              <a:lnSpc>
                <a:spcPct val="102600"/>
              </a:lnSpc>
              <a:spcBef>
                <a:spcPts val="55"/>
              </a:spcBef>
            </a:pPr>
            <a:r>
              <a:rPr sz="1100" b="0" spc="-75" dirty="0">
                <a:latin typeface="Bookman Old Style"/>
                <a:cs typeface="Bookman Old Style"/>
              </a:rPr>
              <a:t>For the </a:t>
            </a:r>
            <a:r>
              <a:rPr sz="1100" b="0" spc="-114" dirty="0">
                <a:latin typeface="Bookman Old Style"/>
                <a:cs typeface="Bookman Old Style"/>
              </a:rPr>
              <a:t>sake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0" dirty="0">
                <a:latin typeface="Bookman Old Style"/>
                <a:cs typeface="Bookman Old Style"/>
              </a:rPr>
              <a:t>review,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5" dirty="0">
                <a:latin typeface="Bookman Old Style"/>
                <a:cs typeface="Bookman Old Style"/>
              </a:rPr>
              <a:t>few </a:t>
            </a:r>
            <a:r>
              <a:rPr sz="1100" b="0" spc="-80" dirty="0">
                <a:latin typeface="Bookman Old Style"/>
                <a:cs typeface="Bookman Old Style"/>
              </a:rPr>
              <a:t>things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1" spc="-55" dirty="0">
                <a:latin typeface="Georgia"/>
                <a:cs typeface="Georgia"/>
              </a:rPr>
              <a:t>need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75" dirty="0">
                <a:latin typeface="Bookman Old Style"/>
                <a:cs typeface="Bookman Old Style"/>
              </a:rPr>
              <a:t>true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45" dirty="0">
                <a:latin typeface="Bookman Old Style"/>
                <a:cs typeface="Bookman Old Style"/>
              </a:rPr>
              <a:t>us </a:t>
            </a:r>
            <a:r>
              <a:rPr sz="1100" b="0" spc="-40" dirty="0">
                <a:latin typeface="Bookman Old Style"/>
                <a:cs typeface="Bookman Old Style"/>
              </a:rPr>
              <a:t>to  </a:t>
            </a:r>
            <a:r>
              <a:rPr sz="1100" b="0" spc="-55" dirty="0">
                <a:latin typeface="Bookman Old Style"/>
                <a:cs typeface="Bookman Old Style"/>
              </a:rPr>
              <a:t>attribute </a:t>
            </a:r>
            <a:r>
              <a:rPr sz="1100" b="0" spc="-90" dirty="0">
                <a:latin typeface="Bookman Old Style"/>
                <a:cs typeface="Bookman Old Style"/>
              </a:rPr>
              <a:t>any </a:t>
            </a:r>
            <a:r>
              <a:rPr sz="1100" b="0" spc="-70" dirty="0">
                <a:latin typeface="Bookman Old Style"/>
                <a:cs typeface="Bookman Old Style"/>
              </a:rPr>
              <a:t>event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70" dirty="0">
                <a:latin typeface="Bookman Old Style"/>
                <a:cs typeface="Bookman Old Style"/>
              </a:rPr>
              <a:t>action </a:t>
            </a:r>
            <a:r>
              <a:rPr sz="1100" b="0" spc="-55" dirty="0">
                <a:latin typeface="Bookman Old Style"/>
                <a:cs typeface="Bookman Old Style"/>
              </a:rPr>
              <a:t>with</a:t>
            </a:r>
            <a:r>
              <a:rPr sz="1100" b="0" spc="150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causality: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30" dirty="0">
                <a:latin typeface="Georgia"/>
                <a:cs typeface="Georgia"/>
              </a:rPr>
              <a:t>Association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114" dirty="0">
                <a:latin typeface="Bookman Old Style"/>
                <a:cs typeface="Bookman Old Style"/>
              </a:rPr>
              <a:t>must </a:t>
            </a:r>
            <a:r>
              <a:rPr sz="1100" b="0" spc="-100" dirty="0">
                <a:latin typeface="Bookman Old Style"/>
                <a:cs typeface="Bookman Old Style"/>
              </a:rPr>
              <a:t>share</a:t>
            </a:r>
            <a:r>
              <a:rPr sz="1100" b="0" spc="-14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empirical </a:t>
            </a:r>
            <a:r>
              <a:rPr sz="1100" b="0" spc="-65" dirty="0">
                <a:latin typeface="Bookman Old Style"/>
                <a:cs typeface="Bookman Old Style"/>
              </a:rPr>
              <a:t>co-variation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40" dirty="0">
                <a:latin typeface="Georgia"/>
                <a:cs typeface="Georgia"/>
              </a:rPr>
              <a:t>Temporal </a:t>
            </a:r>
            <a:r>
              <a:rPr sz="1100" b="1" spc="-55" dirty="0">
                <a:latin typeface="Georgia"/>
                <a:cs typeface="Georgia"/>
              </a:rPr>
              <a:t>order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must </a:t>
            </a:r>
            <a:r>
              <a:rPr sz="1100" b="0" spc="-85" dirty="0">
                <a:latin typeface="Bookman Old Style"/>
                <a:cs typeface="Bookman Old Style"/>
              </a:rPr>
              <a:t>precede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10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time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15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60618DF-EE59-4519-B307-77C98D237E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449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3944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Review </a:t>
            </a:r>
            <a:r>
              <a:rPr spc="-45" dirty="0"/>
              <a:t>of </a:t>
            </a:r>
            <a:r>
              <a:rPr spc="-30" dirty="0"/>
              <a:t>Required Elements </a:t>
            </a:r>
            <a:r>
              <a:rPr spc="-35" dirty="0"/>
              <a:t>for</a:t>
            </a:r>
            <a:r>
              <a:rPr spc="-25" dirty="0"/>
              <a:t> </a:t>
            </a:r>
            <a:r>
              <a:rPr dirty="0"/>
              <a:t>Causal </a:t>
            </a:r>
            <a:r>
              <a:rPr spc="-40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1894" y="1031556"/>
            <a:ext cx="5118100" cy="13106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 marR="450850">
              <a:lnSpc>
                <a:spcPct val="102600"/>
              </a:lnSpc>
              <a:spcBef>
                <a:spcPts val="55"/>
              </a:spcBef>
            </a:pPr>
            <a:r>
              <a:rPr sz="1100" b="0" spc="-75" dirty="0">
                <a:latin typeface="Bookman Old Style"/>
                <a:cs typeface="Bookman Old Style"/>
              </a:rPr>
              <a:t>For the </a:t>
            </a:r>
            <a:r>
              <a:rPr sz="1100" b="0" spc="-114" dirty="0">
                <a:latin typeface="Bookman Old Style"/>
                <a:cs typeface="Bookman Old Style"/>
              </a:rPr>
              <a:t>sake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0" dirty="0">
                <a:latin typeface="Bookman Old Style"/>
                <a:cs typeface="Bookman Old Style"/>
              </a:rPr>
              <a:t>review,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5" dirty="0">
                <a:latin typeface="Bookman Old Style"/>
                <a:cs typeface="Bookman Old Style"/>
              </a:rPr>
              <a:t>few </a:t>
            </a:r>
            <a:r>
              <a:rPr sz="1100" b="0" spc="-80" dirty="0">
                <a:latin typeface="Bookman Old Style"/>
                <a:cs typeface="Bookman Old Style"/>
              </a:rPr>
              <a:t>things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1" spc="-55" dirty="0">
                <a:latin typeface="Georgia"/>
                <a:cs typeface="Georgia"/>
              </a:rPr>
              <a:t>need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75" dirty="0">
                <a:latin typeface="Bookman Old Style"/>
                <a:cs typeface="Bookman Old Style"/>
              </a:rPr>
              <a:t>true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45" dirty="0">
                <a:latin typeface="Bookman Old Style"/>
                <a:cs typeface="Bookman Old Style"/>
              </a:rPr>
              <a:t>us </a:t>
            </a:r>
            <a:r>
              <a:rPr sz="1100" b="0" spc="-40" dirty="0">
                <a:latin typeface="Bookman Old Style"/>
                <a:cs typeface="Bookman Old Style"/>
              </a:rPr>
              <a:t>to  </a:t>
            </a:r>
            <a:r>
              <a:rPr sz="1100" b="0" spc="-55" dirty="0">
                <a:latin typeface="Bookman Old Style"/>
                <a:cs typeface="Bookman Old Style"/>
              </a:rPr>
              <a:t>attribute </a:t>
            </a:r>
            <a:r>
              <a:rPr sz="1100" b="0" spc="-90" dirty="0">
                <a:latin typeface="Bookman Old Style"/>
                <a:cs typeface="Bookman Old Style"/>
              </a:rPr>
              <a:t>any </a:t>
            </a:r>
            <a:r>
              <a:rPr sz="1100" b="0" spc="-70" dirty="0">
                <a:latin typeface="Bookman Old Style"/>
                <a:cs typeface="Bookman Old Style"/>
              </a:rPr>
              <a:t>event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70" dirty="0">
                <a:latin typeface="Bookman Old Style"/>
                <a:cs typeface="Bookman Old Style"/>
              </a:rPr>
              <a:t>action </a:t>
            </a:r>
            <a:r>
              <a:rPr sz="1100" b="0" spc="-55" dirty="0">
                <a:latin typeface="Bookman Old Style"/>
                <a:cs typeface="Bookman Old Style"/>
              </a:rPr>
              <a:t>with</a:t>
            </a:r>
            <a:r>
              <a:rPr sz="1100" b="0" spc="150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causality: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30" dirty="0">
                <a:latin typeface="Georgia"/>
                <a:cs typeface="Georgia"/>
              </a:rPr>
              <a:t>Association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114" dirty="0">
                <a:latin typeface="Bookman Old Style"/>
                <a:cs typeface="Bookman Old Style"/>
              </a:rPr>
              <a:t>must </a:t>
            </a:r>
            <a:r>
              <a:rPr sz="1100" b="0" spc="-100" dirty="0">
                <a:latin typeface="Bookman Old Style"/>
                <a:cs typeface="Bookman Old Style"/>
              </a:rPr>
              <a:t>share</a:t>
            </a:r>
            <a:r>
              <a:rPr sz="1100" b="0" spc="-160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empirical </a:t>
            </a:r>
            <a:r>
              <a:rPr sz="1100" b="0" spc="-65" dirty="0">
                <a:latin typeface="Bookman Old Style"/>
                <a:cs typeface="Bookman Old Style"/>
              </a:rPr>
              <a:t>co-variation</a:t>
            </a:r>
            <a:endParaRPr sz="1100">
              <a:latin typeface="Bookman Old Style"/>
              <a:cs typeface="Bookman Old Style"/>
            </a:endParaRPr>
          </a:p>
          <a:p>
            <a:pPr marL="314960" indent="-177800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40" dirty="0">
                <a:latin typeface="Georgia"/>
                <a:cs typeface="Georgia"/>
              </a:rPr>
              <a:t>Temporal </a:t>
            </a:r>
            <a:r>
              <a:rPr sz="1100" b="1" spc="-55" dirty="0">
                <a:latin typeface="Georgia"/>
                <a:cs typeface="Georgia"/>
              </a:rPr>
              <a:t>order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must </a:t>
            </a:r>
            <a:r>
              <a:rPr sz="1100" b="0" spc="-85" dirty="0">
                <a:latin typeface="Bookman Old Style"/>
                <a:cs typeface="Bookman Old Style"/>
              </a:rPr>
              <a:t>precede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80" dirty="0">
                <a:latin typeface="Bookman Old Style"/>
                <a:cs typeface="Bookman Old Style"/>
              </a:rPr>
              <a:t>in</a:t>
            </a:r>
            <a:r>
              <a:rPr sz="1100" b="0" spc="-210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time</a:t>
            </a:r>
            <a:endParaRPr sz="1100">
              <a:latin typeface="Bookman Old Style"/>
              <a:cs typeface="Bookman Old Style"/>
            </a:endParaRPr>
          </a:p>
          <a:p>
            <a:pPr marL="314960" marR="30480" indent="-177165">
              <a:lnSpc>
                <a:spcPct val="102600"/>
              </a:lnSpc>
              <a:spcBef>
                <a:spcPts val="680"/>
              </a:spcBef>
              <a:buClr>
                <a:srgbClr val="3333B2"/>
              </a:buClr>
              <a:buFont typeface="Lucida Sans Unicode"/>
              <a:buChar char="►"/>
              <a:tabLst>
                <a:tab pos="315595" algn="l"/>
              </a:tabLst>
            </a:pPr>
            <a:r>
              <a:rPr sz="1100" b="1" spc="-55" dirty="0">
                <a:latin typeface="Georgia"/>
                <a:cs typeface="Georgia"/>
              </a:rPr>
              <a:t>Nonspuriousness </a:t>
            </a:r>
            <a:r>
              <a:rPr sz="1100" b="0" spc="-85" dirty="0">
                <a:latin typeface="Bookman Old Style"/>
                <a:cs typeface="Bookman Old Style"/>
              </a:rPr>
              <a:t>- </a:t>
            </a:r>
            <a:r>
              <a:rPr sz="1100" b="0" spc="-80" dirty="0">
                <a:latin typeface="Bookman Old Style"/>
                <a:cs typeface="Bookman Old Style"/>
              </a:rPr>
              <a:t>the </a:t>
            </a:r>
            <a:r>
              <a:rPr sz="1100" b="0" spc="-120" dirty="0">
                <a:latin typeface="Bookman Old Style"/>
                <a:cs typeface="Bookman Old Style"/>
              </a:rPr>
              <a:t>cause </a:t>
            </a:r>
            <a:r>
              <a:rPr sz="1100" b="0" spc="-95" dirty="0">
                <a:latin typeface="Bookman Old Style"/>
                <a:cs typeface="Bookman Old Style"/>
              </a:rPr>
              <a:t>and/or </a:t>
            </a:r>
            <a:r>
              <a:rPr sz="1100" b="0" spc="-60" dirty="0">
                <a:latin typeface="Bookman Old Style"/>
                <a:cs typeface="Bookman Old Style"/>
              </a:rPr>
              <a:t>effect </a:t>
            </a:r>
            <a:r>
              <a:rPr sz="1100" b="0" spc="-90" dirty="0">
                <a:latin typeface="Bookman Old Style"/>
                <a:cs typeface="Bookman Old Style"/>
              </a:rPr>
              <a:t>cannot </a:t>
            </a:r>
            <a:r>
              <a:rPr sz="1100" b="0" spc="-80" dirty="0">
                <a:latin typeface="Bookman Old Style"/>
                <a:cs typeface="Bookman Old Style"/>
              </a:rPr>
              <a:t>be </a:t>
            </a:r>
            <a:r>
              <a:rPr sz="1100" b="0" spc="-90" dirty="0">
                <a:latin typeface="Bookman Old Style"/>
                <a:cs typeface="Bookman Old Style"/>
              </a:rPr>
              <a:t>instead </a:t>
            </a:r>
            <a:r>
              <a:rPr sz="1100" b="0" spc="-114" dirty="0">
                <a:latin typeface="Bookman Old Style"/>
                <a:cs typeface="Bookman Old Style"/>
              </a:rPr>
              <a:t>caused </a:t>
            </a:r>
            <a:r>
              <a:rPr sz="1100" b="0" spc="-75" dirty="0">
                <a:latin typeface="Bookman Old Style"/>
                <a:cs typeface="Bookman Old Style"/>
              </a:rPr>
              <a:t>by </a:t>
            </a:r>
            <a:r>
              <a:rPr sz="1100" b="0" spc="-114" dirty="0">
                <a:latin typeface="Bookman Old Style"/>
                <a:cs typeface="Bookman Old Style"/>
              </a:rPr>
              <a:t>some  </a:t>
            </a:r>
            <a:r>
              <a:rPr sz="1100" b="0" spc="-95" dirty="0">
                <a:latin typeface="Bookman Old Style"/>
                <a:cs typeface="Bookman Old Style"/>
              </a:rPr>
              <a:t>unobserved </a:t>
            </a:r>
            <a:r>
              <a:rPr sz="1100" b="0" spc="-100" dirty="0">
                <a:latin typeface="Bookman Old Style"/>
                <a:cs typeface="Bookman Old Style"/>
              </a:rPr>
              <a:t>source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5" dirty="0">
                <a:latin typeface="Bookman Old Style"/>
                <a:cs typeface="Bookman Old Style"/>
              </a:rPr>
              <a:t>their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60" dirty="0">
                <a:latin typeface="Bookman Old Style"/>
                <a:cs typeface="Bookman Old Style"/>
              </a:rPr>
              <a:t>variation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15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 dirty="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 dirty="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7DA25B2-3645-4B0B-9276-FB9A0169F9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220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300" y="357235"/>
            <a:ext cx="40417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-15" dirty="0">
                <a:solidFill>
                  <a:srgbClr val="3333B2"/>
                </a:solidFill>
                <a:latin typeface="Georgia"/>
                <a:cs typeface="Georgia"/>
              </a:rPr>
              <a:t>Review </a:t>
            </a:r>
            <a:r>
              <a:rPr sz="1400" spc="-45" dirty="0">
                <a:solidFill>
                  <a:srgbClr val="3333B2"/>
                </a:solidFill>
                <a:latin typeface="Georgia"/>
                <a:cs typeface="Georgia"/>
              </a:rPr>
              <a:t>of </a:t>
            </a:r>
            <a:r>
              <a:rPr sz="1400" spc="-20" dirty="0">
                <a:solidFill>
                  <a:srgbClr val="3333B2"/>
                </a:solidFill>
                <a:latin typeface="Georgia"/>
                <a:cs typeface="Georgia"/>
              </a:rPr>
              <a:t>Important </a:t>
            </a:r>
            <a:r>
              <a:rPr sz="1400" spc="-30" dirty="0">
                <a:solidFill>
                  <a:srgbClr val="3333B2"/>
                </a:solidFill>
                <a:latin typeface="Georgia"/>
                <a:cs typeface="Georgia"/>
              </a:rPr>
              <a:t>Elements </a:t>
            </a:r>
            <a:r>
              <a:rPr sz="1400" spc="-35" dirty="0">
                <a:solidFill>
                  <a:srgbClr val="3333B2"/>
                </a:solidFill>
                <a:latin typeface="Georgia"/>
                <a:cs typeface="Georgia"/>
              </a:rPr>
              <a:t>for </a:t>
            </a:r>
            <a:r>
              <a:rPr sz="1400" dirty="0">
                <a:solidFill>
                  <a:srgbClr val="3333B2"/>
                </a:solidFill>
                <a:latin typeface="Georgia"/>
                <a:cs typeface="Georgia"/>
              </a:rPr>
              <a:t>Causal</a:t>
            </a:r>
            <a:r>
              <a:rPr sz="1400" spc="15" dirty="0">
                <a:solidFill>
                  <a:srgbClr val="3333B2"/>
                </a:solidFill>
                <a:latin typeface="Georgia"/>
                <a:cs typeface="Georgia"/>
              </a:rPr>
              <a:t> </a:t>
            </a:r>
            <a:r>
              <a:rPr sz="1400" spc="-40" dirty="0">
                <a:solidFill>
                  <a:srgbClr val="3333B2"/>
                </a:solidFill>
                <a:latin typeface="Georgia"/>
                <a:cs typeface="Georgia"/>
              </a:rPr>
              <a:t>Inference</a:t>
            </a:r>
            <a:endParaRPr sz="1400">
              <a:latin typeface="Georgia"/>
              <a:cs typeface="Georg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0233" y="802040"/>
            <a:ext cx="4665345" cy="71374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1100" b="0" spc="-40" dirty="0">
                <a:latin typeface="Bookman Old Style"/>
                <a:cs typeface="Bookman Old Style"/>
              </a:rPr>
              <a:t>Why </a:t>
            </a:r>
            <a:r>
              <a:rPr sz="1100" b="0" spc="-75" dirty="0">
                <a:latin typeface="Bookman Old Style"/>
                <a:cs typeface="Bookman Old Style"/>
              </a:rPr>
              <a:t>the difference </a:t>
            </a:r>
            <a:r>
              <a:rPr sz="1100" b="0" spc="-80" dirty="0">
                <a:latin typeface="Bookman Old Style"/>
                <a:cs typeface="Bookman Old Style"/>
              </a:rPr>
              <a:t>between </a:t>
            </a:r>
            <a:r>
              <a:rPr sz="1100" b="1" spc="-40" dirty="0">
                <a:latin typeface="Georgia"/>
                <a:cs typeface="Georgia"/>
              </a:rPr>
              <a:t>Required </a:t>
            </a:r>
            <a:r>
              <a:rPr sz="1100" b="0" spc="-100" dirty="0">
                <a:latin typeface="Bookman Old Style"/>
                <a:cs typeface="Bookman Old Style"/>
              </a:rPr>
              <a:t>and</a:t>
            </a:r>
            <a:r>
              <a:rPr sz="1100" b="0" spc="-60" dirty="0">
                <a:latin typeface="Bookman Old Style"/>
                <a:cs typeface="Bookman Old Style"/>
              </a:rPr>
              <a:t> </a:t>
            </a:r>
            <a:r>
              <a:rPr sz="1100" b="1" spc="-35" dirty="0">
                <a:latin typeface="Georgia"/>
                <a:cs typeface="Georgia"/>
              </a:rPr>
              <a:t>Important</a:t>
            </a:r>
            <a:r>
              <a:rPr sz="1100" b="0" spc="-35" dirty="0">
                <a:latin typeface="Bookman Old Style"/>
                <a:cs typeface="Bookman Old Style"/>
              </a:rPr>
              <a:t>?</a:t>
            </a:r>
            <a:endParaRPr sz="1100">
              <a:latin typeface="Bookman Old Style"/>
              <a:cs typeface="Bookman Old Style"/>
            </a:endParaRPr>
          </a:p>
          <a:p>
            <a:pPr marL="19685" marR="5080" indent="-5080">
              <a:lnSpc>
                <a:spcPct val="102600"/>
              </a:lnSpc>
              <a:spcBef>
                <a:spcPts val="67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The </a:t>
            </a:r>
            <a:r>
              <a:rPr sz="1100" b="0" spc="-60" dirty="0">
                <a:latin typeface="Bookman Old Style"/>
                <a:cs typeface="Bookman Old Style"/>
              </a:rPr>
              <a:t>following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65" dirty="0">
                <a:latin typeface="Bookman Old Style"/>
                <a:cs typeface="Bookman Old Style"/>
              </a:rPr>
              <a:t>not </a:t>
            </a:r>
            <a:r>
              <a:rPr sz="1100" b="0" spc="-95" dirty="0">
                <a:latin typeface="Bookman Old Style"/>
                <a:cs typeface="Bookman Old Style"/>
              </a:rPr>
              <a:t>necessary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0" dirty="0">
                <a:latin typeface="Bookman Old Style"/>
                <a:cs typeface="Bookman Old Style"/>
              </a:rPr>
              <a:t>inference, </a:t>
            </a:r>
            <a:r>
              <a:rPr sz="1100" b="0" spc="-75" dirty="0">
                <a:latin typeface="Bookman Old Style"/>
                <a:cs typeface="Bookman Old Style"/>
              </a:rPr>
              <a:t>but </a:t>
            </a:r>
            <a:r>
              <a:rPr sz="1100" b="0" spc="-114" dirty="0">
                <a:latin typeface="Bookman Old Style"/>
                <a:cs typeface="Bookman Old Style"/>
              </a:rPr>
              <a:t>make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0" dirty="0">
                <a:latin typeface="Bookman Old Style"/>
                <a:cs typeface="Bookman Old Style"/>
              </a:rPr>
              <a:t>argument  </a:t>
            </a:r>
            <a:r>
              <a:rPr sz="1100" b="0" spc="-75" dirty="0">
                <a:latin typeface="Bookman Old Style"/>
                <a:cs typeface="Bookman Old Style"/>
              </a:rPr>
              <a:t>considerably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stronger: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16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7D80680-6AD3-4386-B0B3-017B45619B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668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0417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Review </a:t>
            </a:r>
            <a:r>
              <a:rPr spc="-45" dirty="0"/>
              <a:t>of </a:t>
            </a:r>
            <a:r>
              <a:rPr spc="-20" dirty="0"/>
              <a:t>Important </a:t>
            </a:r>
            <a:r>
              <a:rPr spc="-30" dirty="0"/>
              <a:t>Elements </a:t>
            </a:r>
            <a:r>
              <a:rPr spc="-35" dirty="0"/>
              <a:t>for </a:t>
            </a:r>
            <a:r>
              <a:rPr dirty="0"/>
              <a:t>Causal</a:t>
            </a:r>
            <a:r>
              <a:rPr spc="15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4833" y="802040"/>
            <a:ext cx="4946015" cy="114427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40" dirty="0">
                <a:latin typeface="Bookman Old Style"/>
                <a:cs typeface="Bookman Old Style"/>
              </a:rPr>
              <a:t>Why </a:t>
            </a:r>
            <a:r>
              <a:rPr sz="1100" b="0" spc="-75" dirty="0">
                <a:latin typeface="Bookman Old Style"/>
                <a:cs typeface="Bookman Old Style"/>
              </a:rPr>
              <a:t>the difference </a:t>
            </a:r>
            <a:r>
              <a:rPr sz="1100" b="0" spc="-80" dirty="0">
                <a:latin typeface="Bookman Old Style"/>
                <a:cs typeface="Bookman Old Style"/>
              </a:rPr>
              <a:t>between </a:t>
            </a:r>
            <a:r>
              <a:rPr sz="1100" b="1" spc="-40" dirty="0">
                <a:latin typeface="Georgia"/>
                <a:cs typeface="Georgia"/>
              </a:rPr>
              <a:t>Required </a:t>
            </a:r>
            <a:r>
              <a:rPr sz="1100" b="0" spc="-100" dirty="0">
                <a:latin typeface="Bookman Old Style"/>
                <a:cs typeface="Bookman Old Style"/>
              </a:rPr>
              <a:t>and</a:t>
            </a:r>
            <a:r>
              <a:rPr sz="1100" b="0" spc="-60" dirty="0">
                <a:latin typeface="Bookman Old Style"/>
                <a:cs typeface="Bookman Old Style"/>
              </a:rPr>
              <a:t> </a:t>
            </a:r>
            <a:r>
              <a:rPr sz="1100" b="1" spc="-35" dirty="0">
                <a:latin typeface="Georgia"/>
                <a:cs typeface="Georgia"/>
              </a:rPr>
              <a:t>Important</a:t>
            </a:r>
            <a:r>
              <a:rPr sz="1100" b="0" spc="-35" dirty="0">
                <a:latin typeface="Bookman Old Style"/>
                <a:cs typeface="Bookman Old Style"/>
              </a:rPr>
              <a:t>?</a:t>
            </a:r>
            <a:endParaRPr sz="1100">
              <a:latin typeface="Bookman Old Style"/>
              <a:cs typeface="Bookman Old Style"/>
            </a:endParaRPr>
          </a:p>
          <a:p>
            <a:pPr marL="45085" marR="259715" indent="-5080">
              <a:lnSpc>
                <a:spcPct val="102600"/>
              </a:lnSpc>
              <a:spcBef>
                <a:spcPts val="67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The </a:t>
            </a:r>
            <a:r>
              <a:rPr sz="1100" b="0" spc="-60" dirty="0">
                <a:latin typeface="Bookman Old Style"/>
                <a:cs typeface="Bookman Old Style"/>
              </a:rPr>
              <a:t>following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65" dirty="0">
                <a:latin typeface="Bookman Old Style"/>
                <a:cs typeface="Bookman Old Style"/>
              </a:rPr>
              <a:t>not </a:t>
            </a:r>
            <a:r>
              <a:rPr sz="1100" b="0" spc="-95" dirty="0">
                <a:latin typeface="Bookman Old Style"/>
                <a:cs typeface="Bookman Old Style"/>
              </a:rPr>
              <a:t>necessary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0" dirty="0">
                <a:latin typeface="Bookman Old Style"/>
                <a:cs typeface="Bookman Old Style"/>
              </a:rPr>
              <a:t>inference, </a:t>
            </a:r>
            <a:r>
              <a:rPr sz="1100" b="0" spc="-75" dirty="0">
                <a:latin typeface="Bookman Old Style"/>
                <a:cs typeface="Bookman Old Style"/>
              </a:rPr>
              <a:t>but </a:t>
            </a:r>
            <a:r>
              <a:rPr sz="1100" b="0" spc="-114" dirty="0">
                <a:latin typeface="Bookman Old Style"/>
                <a:cs typeface="Bookman Old Style"/>
              </a:rPr>
              <a:t>make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0" dirty="0">
                <a:latin typeface="Bookman Old Style"/>
                <a:cs typeface="Bookman Old Style"/>
              </a:rPr>
              <a:t>argument  </a:t>
            </a:r>
            <a:r>
              <a:rPr sz="1100" b="0" spc="-75" dirty="0">
                <a:latin typeface="Bookman Old Style"/>
                <a:cs typeface="Bookman Old Style"/>
              </a:rPr>
              <a:t>considerably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stronger:</a:t>
            </a:r>
            <a:endParaRPr sz="1100">
              <a:latin typeface="Bookman Old Style"/>
              <a:cs typeface="Bookman Old Style"/>
            </a:endParaRPr>
          </a:p>
          <a:p>
            <a:pPr marL="321945" marR="30480" indent="-177165">
              <a:lnSpc>
                <a:spcPct val="102600"/>
              </a:lnSpc>
              <a:spcBef>
                <a:spcPts val="680"/>
              </a:spcBef>
              <a:buClr>
                <a:srgbClr val="3333B2"/>
              </a:buClr>
              <a:buFont typeface="Lucida Sans Unicode"/>
              <a:buChar char="►"/>
              <a:tabLst>
                <a:tab pos="322580" algn="l"/>
              </a:tabLst>
            </a:pPr>
            <a:r>
              <a:rPr sz="1100" b="1" spc="-5" dirty="0">
                <a:latin typeface="Georgia"/>
                <a:cs typeface="Georgia"/>
              </a:rPr>
              <a:t>Context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95" dirty="0">
                <a:latin typeface="Bookman Old Style"/>
                <a:cs typeface="Bookman Old Style"/>
              </a:rPr>
              <a:t>we have </a:t>
            </a:r>
            <a:r>
              <a:rPr sz="1100" b="0" spc="-110" dirty="0">
                <a:latin typeface="Bookman Old Style"/>
                <a:cs typeface="Bookman Old Style"/>
              </a:rPr>
              <a:t>an </a:t>
            </a:r>
            <a:r>
              <a:rPr sz="1100" b="0" spc="-90" dirty="0">
                <a:latin typeface="Bookman Old Style"/>
                <a:cs typeface="Bookman Old Style"/>
              </a:rPr>
              <a:t>undersatnding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5" dirty="0">
                <a:latin typeface="Bookman Old Style"/>
                <a:cs typeface="Bookman Old Style"/>
              </a:rPr>
              <a:t>features </a:t>
            </a:r>
            <a:r>
              <a:rPr sz="1100" b="0" spc="-100" dirty="0">
                <a:latin typeface="Bookman Old Style"/>
                <a:cs typeface="Bookman Old Style"/>
              </a:rPr>
              <a:t>necessary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80" dirty="0">
                <a:latin typeface="Bookman Old Style"/>
                <a:cs typeface="Bookman Old Style"/>
              </a:rPr>
              <a:t>observe </a:t>
            </a:r>
            <a:r>
              <a:rPr sz="1100" b="0" spc="-95" dirty="0">
                <a:latin typeface="Bookman Old Style"/>
                <a:cs typeface="Bookman Old Style"/>
              </a:rPr>
              <a:t>a  </a:t>
            </a:r>
            <a:r>
              <a:rPr sz="1100" b="0" spc="-100" dirty="0">
                <a:latin typeface="Bookman Old Style"/>
                <a:cs typeface="Bookman Old Style"/>
              </a:rPr>
              <a:t>causal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relationship.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16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5BFBF38-0942-4AAA-A24C-83BC936CD4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658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0417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Review </a:t>
            </a:r>
            <a:r>
              <a:rPr spc="-45" dirty="0"/>
              <a:t>of </a:t>
            </a:r>
            <a:r>
              <a:rPr spc="-20" dirty="0"/>
              <a:t>Important </a:t>
            </a:r>
            <a:r>
              <a:rPr spc="-30" dirty="0"/>
              <a:t>Elements </a:t>
            </a:r>
            <a:r>
              <a:rPr spc="-35" dirty="0"/>
              <a:t>for </a:t>
            </a:r>
            <a:r>
              <a:rPr dirty="0"/>
              <a:t>Causal</a:t>
            </a:r>
            <a:r>
              <a:rPr spc="15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4833" y="802040"/>
            <a:ext cx="5090795" cy="17462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815"/>
              </a:spcBef>
            </a:pPr>
            <a:r>
              <a:rPr sz="1100" b="0" spc="-40" dirty="0">
                <a:latin typeface="Bookman Old Style"/>
                <a:cs typeface="Bookman Old Style"/>
              </a:rPr>
              <a:t>Why </a:t>
            </a:r>
            <a:r>
              <a:rPr sz="1100" b="0" spc="-75" dirty="0">
                <a:latin typeface="Bookman Old Style"/>
                <a:cs typeface="Bookman Old Style"/>
              </a:rPr>
              <a:t>the difference </a:t>
            </a:r>
            <a:r>
              <a:rPr sz="1100" b="0" spc="-80" dirty="0">
                <a:latin typeface="Bookman Old Style"/>
                <a:cs typeface="Bookman Old Style"/>
              </a:rPr>
              <a:t>between </a:t>
            </a:r>
            <a:r>
              <a:rPr sz="1100" b="1" spc="-40" dirty="0">
                <a:latin typeface="Georgia"/>
                <a:cs typeface="Georgia"/>
              </a:rPr>
              <a:t>Required </a:t>
            </a:r>
            <a:r>
              <a:rPr sz="1100" b="0" spc="-100" dirty="0">
                <a:latin typeface="Bookman Old Style"/>
                <a:cs typeface="Bookman Old Style"/>
              </a:rPr>
              <a:t>and</a:t>
            </a:r>
            <a:r>
              <a:rPr sz="1100" b="0" spc="-60" dirty="0">
                <a:latin typeface="Bookman Old Style"/>
                <a:cs typeface="Bookman Old Style"/>
              </a:rPr>
              <a:t> </a:t>
            </a:r>
            <a:r>
              <a:rPr sz="1100" b="1" spc="-35" dirty="0">
                <a:latin typeface="Georgia"/>
                <a:cs typeface="Georgia"/>
              </a:rPr>
              <a:t>Important</a:t>
            </a:r>
            <a:r>
              <a:rPr sz="1100" b="0" spc="-35" dirty="0">
                <a:latin typeface="Bookman Old Style"/>
                <a:cs typeface="Bookman Old Style"/>
              </a:rPr>
              <a:t>?</a:t>
            </a:r>
            <a:endParaRPr sz="1100">
              <a:latin typeface="Bookman Old Style"/>
              <a:cs typeface="Bookman Old Style"/>
            </a:endParaRPr>
          </a:p>
          <a:p>
            <a:pPr marL="45085" marR="404495" indent="-5080">
              <a:lnSpc>
                <a:spcPct val="102600"/>
              </a:lnSpc>
              <a:spcBef>
                <a:spcPts val="675"/>
              </a:spcBef>
            </a:pPr>
            <a:r>
              <a:rPr sz="1100" b="0" spc="-35" dirty="0">
                <a:latin typeface="Bookman Old Style"/>
                <a:cs typeface="Bookman Old Style"/>
              </a:rPr>
              <a:t>The </a:t>
            </a:r>
            <a:r>
              <a:rPr sz="1100" b="0" spc="-60" dirty="0">
                <a:latin typeface="Bookman Old Style"/>
                <a:cs typeface="Bookman Old Style"/>
              </a:rPr>
              <a:t>following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65" dirty="0">
                <a:latin typeface="Bookman Old Style"/>
                <a:cs typeface="Bookman Old Style"/>
              </a:rPr>
              <a:t>not </a:t>
            </a:r>
            <a:r>
              <a:rPr sz="1100" b="0" spc="-95" dirty="0">
                <a:latin typeface="Bookman Old Style"/>
                <a:cs typeface="Bookman Old Style"/>
              </a:rPr>
              <a:t>necessary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0" dirty="0">
                <a:latin typeface="Bookman Old Style"/>
                <a:cs typeface="Bookman Old Style"/>
              </a:rPr>
              <a:t>inference, </a:t>
            </a:r>
            <a:r>
              <a:rPr sz="1100" b="0" spc="-75" dirty="0">
                <a:latin typeface="Bookman Old Style"/>
                <a:cs typeface="Bookman Old Style"/>
              </a:rPr>
              <a:t>but </a:t>
            </a:r>
            <a:r>
              <a:rPr sz="1100" b="0" spc="-114" dirty="0">
                <a:latin typeface="Bookman Old Style"/>
                <a:cs typeface="Bookman Old Style"/>
              </a:rPr>
              <a:t>make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0" dirty="0">
                <a:latin typeface="Bookman Old Style"/>
                <a:cs typeface="Bookman Old Style"/>
              </a:rPr>
              <a:t>argument  </a:t>
            </a:r>
            <a:r>
              <a:rPr sz="1100" b="0" spc="-75" dirty="0">
                <a:latin typeface="Bookman Old Style"/>
                <a:cs typeface="Bookman Old Style"/>
              </a:rPr>
              <a:t>considerably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stronger:</a:t>
            </a:r>
            <a:endParaRPr sz="1100">
              <a:latin typeface="Bookman Old Style"/>
              <a:cs typeface="Bookman Old Style"/>
            </a:endParaRPr>
          </a:p>
          <a:p>
            <a:pPr marL="321945" marR="175260" indent="-177165">
              <a:lnSpc>
                <a:spcPct val="102600"/>
              </a:lnSpc>
              <a:spcBef>
                <a:spcPts val="680"/>
              </a:spcBef>
              <a:buClr>
                <a:srgbClr val="3333B2"/>
              </a:buClr>
              <a:buFont typeface="Lucida Sans Unicode"/>
              <a:buChar char="►"/>
              <a:tabLst>
                <a:tab pos="322580" algn="l"/>
              </a:tabLst>
            </a:pPr>
            <a:r>
              <a:rPr sz="1100" b="1" spc="-5" dirty="0">
                <a:latin typeface="Georgia"/>
                <a:cs typeface="Georgia"/>
              </a:rPr>
              <a:t>Context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95" dirty="0">
                <a:latin typeface="Bookman Old Style"/>
                <a:cs typeface="Bookman Old Style"/>
              </a:rPr>
              <a:t>we have </a:t>
            </a:r>
            <a:r>
              <a:rPr sz="1100" b="0" spc="-110" dirty="0">
                <a:latin typeface="Bookman Old Style"/>
                <a:cs typeface="Bookman Old Style"/>
              </a:rPr>
              <a:t>an </a:t>
            </a:r>
            <a:r>
              <a:rPr sz="1100" b="0" spc="-90" dirty="0">
                <a:latin typeface="Bookman Old Style"/>
                <a:cs typeface="Bookman Old Style"/>
              </a:rPr>
              <a:t>undersatnding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5" dirty="0">
                <a:latin typeface="Bookman Old Style"/>
                <a:cs typeface="Bookman Old Style"/>
              </a:rPr>
              <a:t>features </a:t>
            </a:r>
            <a:r>
              <a:rPr sz="1100" b="0" spc="-100" dirty="0">
                <a:latin typeface="Bookman Old Style"/>
                <a:cs typeface="Bookman Old Style"/>
              </a:rPr>
              <a:t>necessary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80" dirty="0">
                <a:latin typeface="Bookman Old Style"/>
                <a:cs typeface="Bookman Old Style"/>
              </a:rPr>
              <a:t>observe </a:t>
            </a:r>
            <a:r>
              <a:rPr sz="1100" b="0" spc="-95" dirty="0">
                <a:latin typeface="Bookman Old Style"/>
                <a:cs typeface="Bookman Old Style"/>
              </a:rPr>
              <a:t>a  </a:t>
            </a:r>
            <a:r>
              <a:rPr sz="1100" b="0" spc="-100" dirty="0">
                <a:latin typeface="Bookman Old Style"/>
                <a:cs typeface="Bookman Old Style"/>
              </a:rPr>
              <a:t>causal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relationship.</a:t>
            </a:r>
            <a:endParaRPr sz="1100">
              <a:latin typeface="Bookman Old Style"/>
              <a:cs typeface="Bookman Old Style"/>
            </a:endParaRPr>
          </a:p>
          <a:p>
            <a:pPr marL="316865" marR="30480" indent="-172085" algn="just">
              <a:lnSpc>
                <a:spcPct val="102600"/>
              </a:lnSpc>
              <a:spcBef>
                <a:spcPts val="675"/>
              </a:spcBef>
              <a:buClr>
                <a:srgbClr val="3333B2"/>
              </a:buClr>
              <a:buFont typeface="Lucida Sans Unicode"/>
              <a:buChar char="►"/>
              <a:tabLst>
                <a:tab pos="322580" algn="l"/>
              </a:tabLst>
            </a:pPr>
            <a:r>
              <a:rPr sz="1100" b="1" spc="-50" dirty="0">
                <a:latin typeface="Georgia"/>
                <a:cs typeface="Georgia"/>
              </a:rPr>
              <a:t>Mechanism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85" dirty="0">
                <a:latin typeface="Bookman Old Style"/>
                <a:cs typeface="Bookman Old Style"/>
              </a:rPr>
              <a:t>plausible </a:t>
            </a:r>
            <a:r>
              <a:rPr sz="1100" b="0" spc="-75" dirty="0">
                <a:latin typeface="Bookman Old Style"/>
                <a:cs typeface="Bookman Old Style"/>
              </a:rPr>
              <a:t>link </a:t>
            </a:r>
            <a:r>
              <a:rPr sz="1100" b="0" spc="-80" dirty="0">
                <a:latin typeface="Bookman Old Style"/>
                <a:cs typeface="Bookman Old Style"/>
              </a:rPr>
              <a:t>between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55" dirty="0">
                <a:latin typeface="Bookman Old Style"/>
                <a:cs typeface="Bookman Old Style"/>
              </a:rPr>
              <a:t>effect </a:t>
            </a:r>
            <a:r>
              <a:rPr sz="1100" b="0" spc="-135" dirty="0">
                <a:latin typeface="Bookman Old Style"/>
                <a:cs typeface="Bookman Old Style"/>
              </a:rPr>
              <a:t>such </a:t>
            </a:r>
            <a:r>
              <a:rPr sz="1100" b="0" spc="-55" dirty="0">
                <a:latin typeface="Bookman Old Style"/>
                <a:cs typeface="Bookman Old Style"/>
              </a:rPr>
              <a:t>that  </a:t>
            </a:r>
            <a:r>
              <a:rPr sz="1100" b="0" spc="-100" dirty="0">
                <a:latin typeface="Bookman Old Style"/>
                <a:cs typeface="Bookman Old Style"/>
              </a:rPr>
              <a:t>we </a:t>
            </a:r>
            <a:r>
              <a:rPr sz="1100" b="0" spc="-105" dirty="0">
                <a:latin typeface="Bookman Old Style"/>
                <a:cs typeface="Bookman Old Style"/>
              </a:rPr>
              <a:t>can </a:t>
            </a:r>
            <a:r>
              <a:rPr sz="1100" b="0" spc="-60" dirty="0">
                <a:latin typeface="Bookman Old Style"/>
                <a:cs typeface="Bookman Old Style"/>
              </a:rPr>
              <a:t>clearly </a:t>
            </a:r>
            <a:r>
              <a:rPr sz="1100" b="0" spc="-95" dirty="0">
                <a:latin typeface="Bookman Old Style"/>
                <a:cs typeface="Bookman Old Style"/>
              </a:rPr>
              <a:t>understand </a:t>
            </a:r>
            <a:r>
              <a:rPr sz="1100" b="0" spc="-85" dirty="0">
                <a:latin typeface="Bookman Old Style"/>
                <a:cs typeface="Bookman Old Style"/>
              </a:rPr>
              <a:t>through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85" dirty="0">
                <a:latin typeface="Bookman Old Style"/>
                <a:cs typeface="Bookman Old Style"/>
              </a:rPr>
              <a:t>actions/events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14" dirty="0">
                <a:latin typeface="Bookman Old Style"/>
                <a:cs typeface="Bookman Old Style"/>
              </a:rPr>
              <a:t>cause </a:t>
            </a:r>
            <a:r>
              <a:rPr sz="1100" b="0" spc="-85" dirty="0">
                <a:latin typeface="Bookman Old Style"/>
                <a:cs typeface="Bookman Old Style"/>
              </a:rPr>
              <a:t>impacts </a:t>
            </a:r>
            <a:r>
              <a:rPr sz="1100" b="0" spc="-75" dirty="0">
                <a:latin typeface="Bookman Old Style"/>
                <a:cs typeface="Bookman Old Style"/>
              </a:rPr>
              <a:t>the  </a:t>
            </a:r>
            <a:r>
              <a:rPr sz="1100" b="0" spc="-55" dirty="0">
                <a:latin typeface="Bookman Old Style"/>
                <a:cs typeface="Bookman Old Style"/>
              </a:rPr>
              <a:t>effect.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5618518" y="2879613"/>
            <a:ext cx="118745" cy="13398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65" dirty="0">
                <a:solidFill>
                  <a:srgbClr val="ADADE0"/>
                </a:solidFill>
                <a:latin typeface="Palatino Linotype"/>
                <a:cs typeface="Palatino Linotype"/>
              </a:rPr>
              <a:t>16</a:t>
            </a:r>
            <a:endParaRPr sz="6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152B2FF-63D1-4DF5-B991-5E255B961D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7201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3237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Important </a:t>
            </a:r>
            <a:r>
              <a:rPr spc="-30" dirty="0"/>
              <a:t>and Required Elements </a:t>
            </a:r>
            <a:r>
              <a:rPr spc="-35" dirty="0"/>
              <a:t>for</a:t>
            </a:r>
            <a:r>
              <a:rPr spc="-45" dirty="0"/>
              <a:t> </a:t>
            </a:r>
            <a:r>
              <a:rPr dirty="0"/>
              <a:t>Causal </a:t>
            </a:r>
            <a:r>
              <a:rPr spc="-40" dirty="0"/>
              <a:t>Inference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17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233" y="899323"/>
            <a:ext cx="4977765" cy="16141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0" spc="-60" dirty="0">
                <a:latin typeface="Bookman Old Style"/>
                <a:cs typeface="Bookman Old Style"/>
              </a:rPr>
              <a:t>We </a:t>
            </a:r>
            <a:r>
              <a:rPr sz="1100" b="0" spc="-40" dirty="0">
                <a:latin typeface="Bookman Old Style"/>
                <a:cs typeface="Bookman Old Style"/>
              </a:rPr>
              <a:t>will </a:t>
            </a:r>
            <a:r>
              <a:rPr sz="1100" b="0" spc="-60" dirty="0">
                <a:latin typeface="Bookman Old Style"/>
                <a:cs typeface="Bookman Old Style"/>
              </a:rPr>
              <a:t>talk </a:t>
            </a:r>
            <a:r>
              <a:rPr sz="1100" b="0" spc="-90" dirty="0">
                <a:latin typeface="Bookman Old Style"/>
                <a:cs typeface="Bookman Old Style"/>
              </a:rPr>
              <a:t>more </a:t>
            </a:r>
            <a:r>
              <a:rPr sz="1100" b="0" spc="-70" dirty="0">
                <a:latin typeface="Bookman Old Style"/>
                <a:cs typeface="Bookman Old Style"/>
              </a:rPr>
              <a:t>about </a:t>
            </a:r>
            <a:r>
              <a:rPr sz="1100" b="0" spc="-95" dirty="0">
                <a:latin typeface="Bookman Old Style"/>
                <a:cs typeface="Bookman Old Style"/>
              </a:rPr>
              <a:t>these </a:t>
            </a:r>
            <a:r>
              <a:rPr sz="1100" b="0" spc="-85" dirty="0">
                <a:latin typeface="Bookman Old Style"/>
                <a:cs typeface="Bookman Old Style"/>
              </a:rPr>
              <a:t>concepts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0" dirty="0">
                <a:latin typeface="Bookman Old Style"/>
                <a:cs typeface="Bookman Old Style"/>
              </a:rPr>
              <a:t>coming</a:t>
            </a:r>
            <a:r>
              <a:rPr sz="1100" b="0" spc="-25" dirty="0">
                <a:latin typeface="Bookman Old Style"/>
                <a:cs typeface="Bookman Old Style"/>
              </a:rPr>
              <a:t> </a:t>
            </a:r>
            <a:r>
              <a:rPr sz="1100" b="0" spc="-100" dirty="0">
                <a:latin typeface="Bookman Old Style"/>
                <a:cs typeface="Bookman Old Style"/>
              </a:rPr>
              <a:t>weeks.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9685" marR="5080" indent="-3810">
              <a:lnSpc>
                <a:spcPct val="102600"/>
              </a:lnSpc>
            </a:pPr>
            <a:r>
              <a:rPr sz="1100" b="0" spc="-100" dirty="0">
                <a:latin typeface="Bookman Old Style"/>
                <a:cs typeface="Bookman Old Style"/>
              </a:rPr>
              <a:t>Just </a:t>
            </a:r>
            <a:r>
              <a:rPr sz="1100" b="0" spc="-105" dirty="0">
                <a:latin typeface="Bookman Old Style"/>
                <a:cs typeface="Bookman Old Style"/>
              </a:rPr>
              <a:t>know </a:t>
            </a:r>
            <a:r>
              <a:rPr sz="1100" b="0" spc="-55" dirty="0">
                <a:latin typeface="Bookman Old Style"/>
                <a:cs typeface="Bookman Old Style"/>
              </a:rPr>
              <a:t>that, </a:t>
            </a:r>
            <a:r>
              <a:rPr sz="1100" b="0" spc="-100" dirty="0">
                <a:latin typeface="Bookman Old Style"/>
                <a:cs typeface="Bookman Old Style"/>
              </a:rPr>
              <a:t>no </a:t>
            </a:r>
            <a:r>
              <a:rPr sz="1100" b="0" spc="-60" dirty="0">
                <a:latin typeface="Bookman Old Style"/>
                <a:cs typeface="Bookman Old Style"/>
              </a:rPr>
              <a:t>matter </a:t>
            </a:r>
            <a:r>
              <a:rPr sz="1100" b="0" spc="-105" dirty="0">
                <a:latin typeface="Bookman Old Style"/>
                <a:cs typeface="Bookman Old Style"/>
              </a:rPr>
              <a:t>how </a:t>
            </a:r>
            <a:r>
              <a:rPr sz="1100" b="0" spc="-100" dirty="0">
                <a:latin typeface="Bookman Old Style"/>
                <a:cs typeface="Bookman Old Style"/>
              </a:rPr>
              <a:t>we </a:t>
            </a:r>
            <a:r>
              <a:rPr sz="1100" b="0" spc="-70" dirty="0">
                <a:latin typeface="Bookman Old Style"/>
                <a:cs typeface="Bookman Old Style"/>
              </a:rPr>
              <a:t>might </a:t>
            </a:r>
            <a:r>
              <a:rPr sz="1100" b="0" spc="-90" dirty="0">
                <a:latin typeface="Bookman Old Style"/>
                <a:cs typeface="Bookman Old Style"/>
              </a:rPr>
              <a:t>want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15" dirty="0">
                <a:latin typeface="Bookman Old Style"/>
                <a:cs typeface="Bookman Old Style"/>
              </a:rPr>
              <a:t>(or </a:t>
            </a:r>
            <a:r>
              <a:rPr sz="1100" b="0" spc="-60" dirty="0">
                <a:latin typeface="Bookman Old Style"/>
                <a:cs typeface="Bookman Old Style"/>
              </a:rPr>
              <a:t>feel </a:t>
            </a:r>
            <a:r>
              <a:rPr sz="1100" b="0" spc="-70" dirty="0">
                <a:latin typeface="Bookman Old Style"/>
                <a:cs typeface="Bookman Old Style"/>
              </a:rPr>
              <a:t>naturally </a:t>
            </a:r>
            <a:r>
              <a:rPr sz="1100" b="0" spc="-80" dirty="0">
                <a:latin typeface="Bookman Old Style"/>
                <a:cs typeface="Bookman Old Style"/>
              </a:rPr>
              <a:t>inclined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80" dirty="0">
                <a:latin typeface="Bookman Old Style"/>
                <a:cs typeface="Bookman Old Style"/>
              </a:rPr>
              <a:t>do  </a:t>
            </a:r>
            <a:r>
              <a:rPr sz="1100" b="0" spc="-45" dirty="0">
                <a:latin typeface="Bookman Old Style"/>
                <a:cs typeface="Bookman Old Style"/>
              </a:rPr>
              <a:t>so), </a:t>
            </a:r>
            <a:r>
              <a:rPr sz="1100" b="0" spc="-75" dirty="0">
                <a:latin typeface="Bookman Old Style"/>
                <a:cs typeface="Bookman Old Style"/>
              </a:rPr>
              <a:t>anecdotal evidence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65" dirty="0">
                <a:latin typeface="Bookman Old Style"/>
                <a:cs typeface="Bookman Old Style"/>
              </a:rPr>
              <a:t>not </a:t>
            </a:r>
            <a:r>
              <a:rPr sz="1100" b="0" spc="-80" dirty="0">
                <a:latin typeface="Bookman Old Style"/>
                <a:cs typeface="Bookman Old Style"/>
              </a:rPr>
              <a:t>sufficient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infer</a:t>
            </a:r>
            <a:r>
              <a:rPr sz="1100" b="0" spc="10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causality.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9685">
              <a:lnSpc>
                <a:spcPct val="100000"/>
              </a:lnSpc>
            </a:pPr>
            <a:r>
              <a:rPr sz="1100" b="0" spc="-80" dirty="0">
                <a:latin typeface="Bookman Old Style"/>
                <a:cs typeface="Bookman Old Style"/>
              </a:rPr>
              <a:t>Missing </a:t>
            </a:r>
            <a:r>
              <a:rPr sz="1100" b="0" spc="-75" dirty="0">
                <a:latin typeface="Bookman Old Style"/>
                <a:cs typeface="Bookman Old Style"/>
              </a:rPr>
              <a:t>just </a:t>
            </a:r>
            <a:r>
              <a:rPr sz="1100" b="1" spc="-65" dirty="0">
                <a:latin typeface="Georgia"/>
                <a:cs typeface="Georgia"/>
              </a:rPr>
              <a:t>one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0" dirty="0">
                <a:latin typeface="Bookman Old Style"/>
                <a:cs typeface="Bookman Old Style"/>
              </a:rPr>
              <a:t>required </a:t>
            </a:r>
            <a:r>
              <a:rPr sz="1100" b="0" spc="-90" dirty="0">
                <a:latin typeface="Bookman Old Style"/>
                <a:cs typeface="Bookman Old Style"/>
              </a:rPr>
              <a:t>elements </a:t>
            </a:r>
            <a:r>
              <a:rPr sz="1100" b="0" spc="-114" dirty="0">
                <a:latin typeface="Bookman Old Style"/>
                <a:cs typeface="Bookman Old Style"/>
              </a:rPr>
              <a:t>means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100" dirty="0">
                <a:latin typeface="Bookman Old Style"/>
                <a:cs typeface="Bookman Old Style"/>
              </a:rPr>
              <a:t>we </a:t>
            </a:r>
            <a:r>
              <a:rPr sz="1100" i="1" spc="20" dirty="0">
                <a:latin typeface="Palatino Linotype"/>
                <a:cs typeface="Palatino Linotype"/>
              </a:rPr>
              <a:t>cannot </a:t>
            </a:r>
            <a:r>
              <a:rPr sz="1100" b="0" spc="-70" dirty="0">
                <a:latin typeface="Bookman Old Style"/>
                <a:cs typeface="Bookman Old Style"/>
              </a:rPr>
              <a:t>infer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causality.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9685" marR="43815">
              <a:lnSpc>
                <a:spcPct val="102600"/>
              </a:lnSpc>
            </a:pPr>
            <a:r>
              <a:rPr sz="1100" b="0" spc="-85" dirty="0">
                <a:latin typeface="Bookman Old Style"/>
                <a:cs typeface="Bookman Old Style"/>
              </a:rPr>
              <a:t>Side question: </a:t>
            </a:r>
            <a:r>
              <a:rPr sz="1100" b="0" spc="-70" dirty="0">
                <a:latin typeface="Bookman Old Style"/>
                <a:cs typeface="Bookman Old Style"/>
              </a:rPr>
              <a:t>Which </a:t>
            </a:r>
            <a:r>
              <a:rPr sz="1100" b="0" spc="-95" dirty="0">
                <a:latin typeface="Bookman Old Style"/>
                <a:cs typeface="Bookman Old Style"/>
              </a:rPr>
              <a:t>one </a:t>
            </a:r>
            <a:r>
              <a:rPr sz="1100" b="0" spc="-80" dirty="0">
                <a:latin typeface="Bookman Old Style"/>
                <a:cs typeface="Bookman Old Style"/>
              </a:rPr>
              <a:t>do </a:t>
            </a:r>
            <a:r>
              <a:rPr sz="1100" b="0" spc="-90" dirty="0">
                <a:latin typeface="Bookman Old Style"/>
                <a:cs typeface="Bookman Old Style"/>
              </a:rPr>
              <a:t>you </a:t>
            </a:r>
            <a:r>
              <a:rPr sz="1100" b="0" spc="-80" dirty="0">
                <a:latin typeface="Bookman Old Style"/>
                <a:cs typeface="Bookman Old Style"/>
              </a:rPr>
              <a:t>think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95" dirty="0">
                <a:latin typeface="Bookman Old Style"/>
                <a:cs typeface="Bookman Old Style"/>
              </a:rPr>
              <a:t>missing </a:t>
            </a:r>
            <a:r>
              <a:rPr sz="1100" b="0" spc="-85" dirty="0">
                <a:latin typeface="Bookman Old Style"/>
                <a:cs typeface="Bookman Old Style"/>
              </a:rPr>
              <a:t>most </a:t>
            </a:r>
            <a:r>
              <a:rPr sz="1100" b="0" spc="-60" dirty="0">
                <a:latin typeface="Bookman Old Style"/>
                <a:cs typeface="Bookman Old Style"/>
              </a:rPr>
              <a:t>often,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120" dirty="0">
                <a:latin typeface="Bookman Old Style"/>
                <a:cs typeface="Bookman Old Style"/>
              </a:rPr>
              <a:t>causes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5" dirty="0">
                <a:latin typeface="Bookman Old Style"/>
                <a:cs typeface="Bookman Old Style"/>
              </a:rPr>
              <a:t>most  </a:t>
            </a:r>
            <a:r>
              <a:rPr sz="1100" b="0" spc="-90" dirty="0">
                <a:latin typeface="Bookman Old Style"/>
                <a:cs typeface="Bookman Old Style"/>
              </a:rPr>
              <a:t>problems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70" dirty="0">
                <a:latin typeface="Bookman Old Style"/>
                <a:cs typeface="Bookman Old Style"/>
              </a:rPr>
              <a:t>social</a:t>
            </a:r>
            <a:r>
              <a:rPr sz="1100" b="0" spc="-90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scientists?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8C8F82A-D100-4DD7-B622-AA750E88F7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1127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32702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Anecdotal </a:t>
            </a:r>
            <a:r>
              <a:rPr spc="-15" dirty="0"/>
              <a:t>Evidence </a:t>
            </a:r>
            <a:r>
              <a:rPr spc="-30" dirty="0"/>
              <a:t>and </a:t>
            </a:r>
            <a:r>
              <a:rPr dirty="0"/>
              <a:t>Causal</a:t>
            </a:r>
            <a:r>
              <a:rPr spc="-105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5488" y="1053831"/>
            <a:ext cx="5091430" cy="12547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9209">
              <a:lnSpc>
                <a:spcPct val="100000"/>
              </a:lnSpc>
              <a:spcBef>
                <a:spcPts val="90"/>
              </a:spcBef>
            </a:pPr>
            <a:r>
              <a:rPr sz="1100" b="0" spc="-55" dirty="0">
                <a:latin typeface="Bookman Old Style"/>
                <a:cs typeface="Bookman Old Style"/>
              </a:rPr>
              <a:t>Anecdotal </a:t>
            </a:r>
            <a:r>
              <a:rPr sz="1100" b="0" spc="-75" dirty="0">
                <a:latin typeface="Bookman Old Style"/>
                <a:cs typeface="Bookman Old Style"/>
              </a:rPr>
              <a:t>evidence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5" dirty="0">
                <a:latin typeface="Bookman Old Style"/>
                <a:cs typeface="Bookman Old Style"/>
              </a:rPr>
              <a:t>most </a:t>
            </a:r>
            <a:r>
              <a:rPr sz="1100" i="1" spc="5" dirty="0">
                <a:latin typeface="Palatino Linotype"/>
                <a:cs typeface="Palatino Linotype"/>
              </a:rPr>
              <a:t>frequent </a:t>
            </a:r>
            <a:r>
              <a:rPr sz="1100" b="0" spc="-50" dirty="0">
                <a:latin typeface="Bookman Old Style"/>
                <a:cs typeface="Bookman Old Style"/>
              </a:rPr>
              <a:t>type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evidence </a:t>
            </a:r>
            <a:r>
              <a:rPr sz="1100" b="0" spc="-100" dirty="0">
                <a:latin typeface="Bookman Old Style"/>
                <a:cs typeface="Bookman Old Style"/>
              </a:rPr>
              <a:t>we</a:t>
            </a:r>
            <a:r>
              <a:rPr sz="1100" b="0" spc="-40" dirty="0">
                <a:latin typeface="Bookman Old Style"/>
                <a:cs typeface="Bookman Old Style"/>
              </a:rPr>
              <a:t> </a:t>
            </a:r>
            <a:r>
              <a:rPr sz="1100" b="0" spc="-90" dirty="0">
                <a:latin typeface="Bookman Old Style"/>
                <a:cs typeface="Bookman Old Style"/>
              </a:rPr>
              <a:t>encounter.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34290" marR="8890" indent="-22225">
              <a:lnSpc>
                <a:spcPct val="102600"/>
              </a:lnSpc>
            </a:pPr>
            <a:r>
              <a:rPr sz="1100" i="1" spc="25" dirty="0">
                <a:latin typeface="Palatino Linotype"/>
                <a:cs typeface="Palatino Linotype"/>
              </a:rPr>
              <a:t>This </a:t>
            </a:r>
            <a:r>
              <a:rPr sz="1100" b="0" spc="-95" dirty="0">
                <a:latin typeface="Bookman Old Style"/>
                <a:cs typeface="Bookman Old Style"/>
              </a:rPr>
              <a:t>is </a:t>
            </a:r>
            <a:r>
              <a:rPr sz="1100" b="0" spc="-85" dirty="0">
                <a:latin typeface="Bookman Old Style"/>
                <a:cs typeface="Bookman Old Style"/>
              </a:rPr>
              <a:t>precisely </a:t>
            </a:r>
            <a:r>
              <a:rPr sz="1100" b="0" spc="-95" dirty="0">
                <a:latin typeface="Bookman Old Style"/>
                <a:cs typeface="Bookman Old Style"/>
              </a:rPr>
              <a:t>why </a:t>
            </a:r>
            <a:r>
              <a:rPr sz="1100" b="0" spc="-110" dirty="0">
                <a:latin typeface="Bookman Old Style"/>
                <a:cs typeface="Bookman Old Style"/>
              </a:rPr>
              <a:t>we </a:t>
            </a:r>
            <a:r>
              <a:rPr sz="1100" b="0" spc="-80" dirty="0">
                <a:latin typeface="Bookman Old Style"/>
                <a:cs typeface="Bookman Old Style"/>
              </a:rPr>
              <a:t>developed </a:t>
            </a:r>
            <a:r>
              <a:rPr sz="1100" b="0" spc="-85" dirty="0">
                <a:latin typeface="Bookman Old Style"/>
                <a:cs typeface="Bookman Old Style"/>
              </a:rPr>
              <a:t>the </a:t>
            </a:r>
            <a:r>
              <a:rPr sz="1100" b="0" spc="-80" dirty="0">
                <a:latin typeface="Bookman Old Style"/>
                <a:cs typeface="Bookman Old Style"/>
              </a:rPr>
              <a:t>scientific </a:t>
            </a:r>
            <a:r>
              <a:rPr sz="1100" b="0" spc="-85" dirty="0">
                <a:latin typeface="Bookman Old Style"/>
                <a:cs typeface="Bookman Old Style"/>
              </a:rPr>
              <a:t>method. </a:t>
            </a:r>
            <a:r>
              <a:rPr sz="1100" b="0" spc="-45" dirty="0">
                <a:latin typeface="Bookman Old Style"/>
                <a:cs typeface="Bookman Old Style"/>
              </a:rPr>
              <a:t>To </a:t>
            </a:r>
            <a:r>
              <a:rPr sz="1100" b="0" spc="-85" dirty="0">
                <a:latin typeface="Bookman Old Style"/>
                <a:cs typeface="Bookman Old Style"/>
              </a:rPr>
              <a:t>put </a:t>
            </a:r>
            <a:r>
              <a:rPr sz="1100" b="0" spc="-100" dirty="0">
                <a:latin typeface="Bookman Old Style"/>
                <a:cs typeface="Bookman Old Style"/>
              </a:rPr>
              <a:t>these </a:t>
            </a:r>
            <a:r>
              <a:rPr sz="1100" b="0" spc="-105" dirty="0">
                <a:latin typeface="Bookman Old Style"/>
                <a:cs typeface="Bookman Old Style"/>
              </a:rPr>
              <a:t>happenstance  </a:t>
            </a:r>
            <a:r>
              <a:rPr sz="1100" b="0" spc="-80" dirty="0">
                <a:latin typeface="Bookman Old Style"/>
                <a:cs typeface="Bookman Old Style"/>
              </a:rPr>
              <a:t>observations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empirical</a:t>
            </a:r>
            <a:r>
              <a:rPr sz="1100" b="0" spc="140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scrutiny.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50">
              <a:latin typeface="Bookman Old Style"/>
              <a:cs typeface="Bookman Old Style"/>
            </a:endParaRPr>
          </a:p>
          <a:p>
            <a:pPr marL="34290" marR="5080" indent="-5080">
              <a:lnSpc>
                <a:spcPct val="102600"/>
              </a:lnSpc>
            </a:pPr>
            <a:r>
              <a:rPr sz="1100" b="0" spc="-55" dirty="0">
                <a:latin typeface="Bookman Old Style"/>
                <a:cs typeface="Bookman Old Style"/>
              </a:rPr>
              <a:t>There’s </a:t>
            </a:r>
            <a:r>
              <a:rPr sz="1100" b="0" spc="-100" dirty="0">
                <a:latin typeface="Bookman Old Style"/>
                <a:cs typeface="Bookman Old Style"/>
              </a:rPr>
              <a:t>one </a:t>
            </a:r>
            <a:r>
              <a:rPr sz="1100" b="1" spc="-40" dirty="0">
                <a:latin typeface="Georgia"/>
                <a:cs typeface="Georgia"/>
              </a:rPr>
              <a:t>particular </a:t>
            </a:r>
            <a:r>
              <a:rPr sz="1100" b="0" spc="-55" dirty="0">
                <a:latin typeface="Bookman Old Style"/>
                <a:cs typeface="Bookman Old Style"/>
              </a:rPr>
              <a:t>type </a:t>
            </a:r>
            <a:r>
              <a:rPr sz="1100" b="0" spc="-50" dirty="0">
                <a:latin typeface="Bookman Old Style"/>
                <a:cs typeface="Bookman Old Style"/>
              </a:rPr>
              <a:t>of </a:t>
            </a:r>
            <a:r>
              <a:rPr sz="1100" b="0" spc="-80" dirty="0">
                <a:latin typeface="Bookman Old Style"/>
                <a:cs typeface="Bookman Old Style"/>
              </a:rPr>
              <a:t>method </a:t>
            </a:r>
            <a:r>
              <a:rPr sz="1100" b="0" spc="-60" dirty="0">
                <a:latin typeface="Bookman Old Style"/>
                <a:cs typeface="Bookman Old Style"/>
              </a:rPr>
              <a:t>that </a:t>
            </a:r>
            <a:r>
              <a:rPr sz="1100" b="0" spc="-95" dirty="0">
                <a:latin typeface="Bookman Old Style"/>
                <a:cs typeface="Bookman Old Style"/>
              </a:rPr>
              <a:t>is </a:t>
            </a:r>
            <a:r>
              <a:rPr sz="1100" b="0" spc="-50" dirty="0">
                <a:latin typeface="Bookman Old Style"/>
                <a:cs typeface="Bookman Old Style"/>
              </a:rPr>
              <a:t>explicitly </a:t>
            </a:r>
            <a:r>
              <a:rPr sz="1100" b="0" spc="-95" dirty="0">
                <a:latin typeface="Bookman Old Style"/>
                <a:cs typeface="Bookman Old Style"/>
              </a:rPr>
              <a:t>designed </a:t>
            </a:r>
            <a:r>
              <a:rPr sz="1100" b="0" spc="-40" dirty="0">
                <a:latin typeface="Bookman Old Style"/>
                <a:cs typeface="Bookman Old Style"/>
              </a:rPr>
              <a:t>to </a:t>
            </a:r>
            <a:r>
              <a:rPr sz="1100" b="0" spc="-85" dirty="0">
                <a:latin typeface="Bookman Old Style"/>
                <a:cs typeface="Bookman Old Style"/>
              </a:rPr>
              <a:t>do </a:t>
            </a:r>
            <a:r>
              <a:rPr sz="1100" b="0" spc="-75" dirty="0">
                <a:latin typeface="Bookman Old Style"/>
                <a:cs typeface="Bookman Old Style"/>
              </a:rPr>
              <a:t>this. </a:t>
            </a:r>
            <a:r>
              <a:rPr sz="1100" b="0" spc="-50" dirty="0">
                <a:latin typeface="Bookman Old Style"/>
                <a:cs typeface="Bookman Old Style"/>
              </a:rPr>
              <a:t>What  </a:t>
            </a:r>
            <a:r>
              <a:rPr sz="1100" b="0" spc="-90" dirty="0">
                <a:latin typeface="Bookman Old Style"/>
                <a:cs typeface="Bookman Old Style"/>
              </a:rPr>
              <a:t>is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40" dirty="0">
                <a:latin typeface="Bookman Old Style"/>
                <a:cs typeface="Bookman Old Style"/>
              </a:rPr>
              <a:t>it?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7F0B338-5CB2-42FD-986E-F4B8336AF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781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27019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0" dirty="0"/>
              <a:t>Experiments </a:t>
            </a:r>
            <a:r>
              <a:rPr spc="-30" dirty="0"/>
              <a:t>and </a:t>
            </a:r>
            <a:r>
              <a:rPr dirty="0"/>
              <a:t>Causal</a:t>
            </a:r>
            <a:r>
              <a:rPr spc="80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974228"/>
            <a:ext cx="5064760" cy="142684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77825">
              <a:lnSpc>
                <a:spcPct val="102600"/>
              </a:lnSpc>
              <a:spcBef>
                <a:spcPts val="55"/>
              </a:spcBef>
            </a:pPr>
            <a:r>
              <a:rPr sz="1100" b="0" spc="-70" dirty="0">
                <a:latin typeface="Bookman Old Style"/>
                <a:cs typeface="Bookman Old Style"/>
              </a:rPr>
              <a:t>Social </a:t>
            </a:r>
            <a:r>
              <a:rPr sz="1100" b="0" spc="-85" dirty="0">
                <a:latin typeface="Bookman Old Style"/>
                <a:cs typeface="Bookman Old Style"/>
              </a:rPr>
              <a:t>scientists </a:t>
            </a:r>
            <a:r>
              <a:rPr sz="1100" b="0" spc="-95" dirty="0">
                <a:latin typeface="Bookman Old Style"/>
                <a:cs typeface="Bookman Old Style"/>
              </a:rPr>
              <a:t>have a </a:t>
            </a:r>
            <a:r>
              <a:rPr sz="1100" b="0" spc="-55" dirty="0">
                <a:latin typeface="Bookman Old Style"/>
                <a:cs typeface="Bookman Old Style"/>
              </a:rPr>
              <a:t>variety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5" dirty="0">
                <a:latin typeface="Bookman Old Style"/>
                <a:cs typeface="Bookman Old Style"/>
              </a:rPr>
              <a:t>different </a:t>
            </a:r>
            <a:r>
              <a:rPr sz="1100" b="0" spc="-85" dirty="0">
                <a:latin typeface="Bookman Old Style"/>
                <a:cs typeface="Bookman Old Style"/>
              </a:rPr>
              <a:t>methods </a:t>
            </a:r>
            <a:r>
              <a:rPr sz="1100" b="0" spc="-45" dirty="0">
                <a:latin typeface="Bookman Old Style"/>
                <a:cs typeface="Bookman Old Style"/>
              </a:rPr>
              <a:t>at </a:t>
            </a:r>
            <a:r>
              <a:rPr sz="1100" b="0" spc="-65" dirty="0">
                <a:latin typeface="Bookman Old Style"/>
                <a:cs typeface="Bookman Old Style"/>
              </a:rPr>
              <a:t>their </a:t>
            </a:r>
            <a:r>
              <a:rPr sz="1100" b="0" spc="-80" dirty="0">
                <a:latin typeface="Bookman Old Style"/>
                <a:cs typeface="Bookman Old Style"/>
              </a:rPr>
              <a:t>disposal, </a:t>
            </a:r>
            <a:r>
              <a:rPr sz="1100" b="0" spc="-75" dirty="0">
                <a:latin typeface="Bookman Old Style"/>
                <a:cs typeface="Bookman Old Style"/>
              </a:rPr>
              <a:t>but the  </a:t>
            </a:r>
            <a:r>
              <a:rPr sz="1100" b="0" spc="-85" dirty="0">
                <a:latin typeface="Bookman Old Style"/>
                <a:cs typeface="Bookman Old Style"/>
              </a:rPr>
              <a:t>randomized </a:t>
            </a:r>
            <a:r>
              <a:rPr sz="1100" b="0" spc="-70" dirty="0">
                <a:latin typeface="Bookman Old Style"/>
                <a:cs typeface="Bookman Old Style"/>
              </a:rPr>
              <a:t>experiment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1" spc="-20" dirty="0">
                <a:latin typeface="Georgia"/>
                <a:cs typeface="Georgia"/>
              </a:rPr>
              <a:t>the </a:t>
            </a:r>
            <a:r>
              <a:rPr sz="1100" b="0" spc="-70" dirty="0">
                <a:latin typeface="Bookman Old Style"/>
                <a:cs typeface="Bookman Old Style"/>
              </a:rPr>
              <a:t>best </a:t>
            </a:r>
            <a:r>
              <a:rPr sz="1100" b="0" spc="-85" dirty="0">
                <a:latin typeface="Bookman Old Style"/>
                <a:cs typeface="Bookman Old Style"/>
              </a:rPr>
              <a:t>way </a:t>
            </a:r>
            <a:r>
              <a:rPr sz="1100" b="0" spc="-35" dirty="0">
                <a:latin typeface="Bookman Old Style"/>
                <a:cs typeface="Bookman Old Style"/>
              </a:rPr>
              <a:t>to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125" dirty="0">
                <a:latin typeface="Bookman Old Style"/>
                <a:cs typeface="Bookman Old Style"/>
              </a:rPr>
              <a:t>assess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0" dirty="0">
                <a:latin typeface="Bookman Old Style"/>
                <a:cs typeface="Bookman Old Style"/>
              </a:rPr>
              <a:t>relationships.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2700" marR="354330">
              <a:lnSpc>
                <a:spcPct val="102600"/>
              </a:lnSpc>
              <a:spcBef>
                <a:spcPts val="5"/>
              </a:spcBef>
            </a:pPr>
            <a:r>
              <a:rPr sz="1100" b="0" spc="-70" dirty="0">
                <a:latin typeface="Bookman Old Style"/>
                <a:cs typeface="Bookman Old Style"/>
              </a:rPr>
              <a:t>Unfortunately,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100" dirty="0">
                <a:latin typeface="Bookman Old Style"/>
                <a:cs typeface="Bookman Old Style"/>
              </a:rPr>
              <a:t>many </a:t>
            </a:r>
            <a:r>
              <a:rPr sz="1100" b="0" spc="-95" dirty="0">
                <a:latin typeface="Bookman Old Style"/>
                <a:cs typeface="Bookman Old Style"/>
              </a:rPr>
              <a:t>questions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70" dirty="0">
                <a:latin typeface="Bookman Old Style"/>
                <a:cs typeface="Bookman Old Style"/>
              </a:rPr>
              <a:t>social </a:t>
            </a:r>
            <a:r>
              <a:rPr sz="1100" b="0" spc="-100" dirty="0">
                <a:latin typeface="Bookman Old Style"/>
                <a:cs typeface="Bookman Old Style"/>
              </a:rPr>
              <a:t>sciences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85" dirty="0">
                <a:latin typeface="Bookman Old Style"/>
                <a:cs typeface="Bookman Old Style"/>
              </a:rPr>
              <a:t>cannot </a:t>
            </a:r>
            <a:r>
              <a:rPr sz="1100" b="0" spc="-70" dirty="0">
                <a:latin typeface="Bookman Old Style"/>
                <a:cs typeface="Bookman Old Style"/>
              </a:rPr>
              <a:t>be  </a:t>
            </a:r>
            <a:r>
              <a:rPr sz="1100" b="0" spc="-100" dirty="0">
                <a:latin typeface="Bookman Old Style"/>
                <a:cs typeface="Bookman Old Style"/>
              </a:rPr>
              <a:t>answered </a:t>
            </a:r>
            <a:r>
              <a:rPr sz="1100" b="0" spc="-55" dirty="0">
                <a:latin typeface="Bookman Old Style"/>
                <a:cs typeface="Bookman Old Style"/>
              </a:rPr>
              <a:t>with </a:t>
            </a:r>
            <a:r>
              <a:rPr sz="1100" b="0" spc="-110" dirty="0">
                <a:latin typeface="Bookman Old Style"/>
                <a:cs typeface="Bookman Old Style"/>
              </a:rPr>
              <a:t>an</a:t>
            </a:r>
            <a:r>
              <a:rPr sz="1100" b="0" spc="-70" dirty="0">
                <a:latin typeface="Bookman Old Style"/>
                <a:cs typeface="Bookman Old Style"/>
              </a:rPr>
              <a:t> experiment.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2700" marR="5080">
              <a:lnSpc>
                <a:spcPct val="102600"/>
              </a:lnSpc>
            </a:pPr>
            <a:r>
              <a:rPr sz="1100" b="0" spc="-75" dirty="0">
                <a:latin typeface="Bookman Old Style"/>
                <a:cs typeface="Bookman Old Style"/>
              </a:rPr>
              <a:t>For example, </a:t>
            </a:r>
            <a:r>
              <a:rPr sz="1100" b="0" spc="-114" dirty="0">
                <a:latin typeface="Bookman Old Style"/>
                <a:cs typeface="Bookman Old Style"/>
              </a:rPr>
              <a:t>ask </a:t>
            </a:r>
            <a:r>
              <a:rPr sz="1100" b="0" spc="-75" dirty="0">
                <a:latin typeface="Bookman Old Style"/>
                <a:cs typeface="Bookman Old Style"/>
              </a:rPr>
              <a:t>yourself </a:t>
            </a:r>
            <a:r>
              <a:rPr sz="1100" b="0" spc="-30" dirty="0">
                <a:latin typeface="Bookman Old Style"/>
                <a:cs typeface="Bookman Old Style"/>
              </a:rPr>
              <a:t>if </a:t>
            </a:r>
            <a:r>
              <a:rPr sz="1100" b="0" spc="-15" dirty="0">
                <a:latin typeface="Bookman Old Style"/>
                <a:cs typeface="Bookman Old Style"/>
              </a:rPr>
              <a:t>it </a:t>
            </a:r>
            <a:r>
              <a:rPr sz="1100" b="0" spc="-85" dirty="0">
                <a:latin typeface="Bookman Old Style"/>
                <a:cs typeface="Bookman Old Style"/>
              </a:rPr>
              <a:t>would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75" dirty="0">
                <a:latin typeface="Bookman Old Style"/>
                <a:cs typeface="Bookman Old Style"/>
              </a:rPr>
              <a:t>feasible, </a:t>
            </a:r>
            <a:r>
              <a:rPr sz="1100" b="0" spc="-105" dirty="0">
                <a:latin typeface="Bookman Old Style"/>
                <a:cs typeface="Bookman Old Style"/>
              </a:rPr>
              <a:t>using </a:t>
            </a:r>
            <a:r>
              <a:rPr sz="1100" b="0" spc="-110" dirty="0">
                <a:latin typeface="Bookman Old Style"/>
                <a:cs typeface="Bookman Old Style"/>
              </a:rPr>
              <a:t>an </a:t>
            </a:r>
            <a:r>
              <a:rPr sz="1100" b="0" spc="-70" dirty="0">
                <a:latin typeface="Bookman Old Style"/>
                <a:cs typeface="Bookman Old Style"/>
              </a:rPr>
              <a:t>experiment,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130" dirty="0">
                <a:latin typeface="Bookman Old Style"/>
                <a:cs typeface="Bookman Old Style"/>
              </a:rPr>
              <a:t>assess </a:t>
            </a:r>
            <a:r>
              <a:rPr sz="1100" b="0" spc="-75" dirty="0">
                <a:latin typeface="Bookman Old Style"/>
                <a:cs typeface="Bookman Old Style"/>
              </a:rPr>
              <a:t>the  impact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5" dirty="0">
                <a:latin typeface="Bookman Old Style"/>
                <a:cs typeface="Bookman Old Style"/>
              </a:rPr>
              <a:t>joining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80" dirty="0">
                <a:latin typeface="Bookman Old Style"/>
                <a:cs typeface="Bookman Old Style"/>
              </a:rPr>
              <a:t>gang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55" dirty="0">
                <a:latin typeface="Bookman Old Style"/>
                <a:cs typeface="Bookman Old Style"/>
              </a:rPr>
              <a:t>violent</a:t>
            </a:r>
            <a:r>
              <a:rPr sz="1100" b="0" spc="20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crime?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E3673E6-758D-4C5A-A1B9-64DB9ABCB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951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27057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0" dirty="0"/>
              <a:t>This </a:t>
            </a:r>
            <a:r>
              <a:rPr spc="-40" dirty="0"/>
              <a:t>is </a:t>
            </a:r>
            <a:r>
              <a:rPr spc="-5" dirty="0"/>
              <a:t>a </a:t>
            </a:r>
            <a:r>
              <a:rPr spc="-20" dirty="0"/>
              <a:t>Writing </a:t>
            </a:r>
            <a:r>
              <a:rPr spc="-35" dirty="0"/>
              <a:t>Intensive</a:t>
            </a:r>
            <a:r>
              <a:rPr spc="40" dirty="0"/>
              <a:t> </a:t>
            </a:r>
            <a:r>
              <a:rPr spc="-20" dirty="0"/>
              <a:t>Course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3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447357" y="1399348"/>
            <a:ext cx="489902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84150" marR="5080" indent="-17208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189865" algn="l"/>
              </a:tabLst>
            </a:pPr>
            <a:r>
              <a:rPr sz="1100" b="0" spc="-110" dirty="0">
                <a:latin typeface="Bookman Old Style"/>
                <a:cs typeface="Bookman Old Style"/>
              </a:rPr>
              <a:t>Causes </a:t>
            </a:r>
            <a:r>
              <a:rPr sz="1100" b="0" spc="-100" dirty="0">
                <a:latin typeface="Bookman Old Style"/>
                <a:cs typeface="Bookman Old Style"/>
              </a:rPr>
              <a:t>and Consequences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65" dirty="0">
                <a:latin typeface="Bookman Old Style"/>
                <a:cs typeface="Bookman Old Style"/>
              </a:rPr>
              <a:t>Crime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110" dirty="0">
                <a:latin typeface="Bookman Old Style"/>
                <a:cs typeface="Bookman Old Style"/>
              </a:rPr>
              <a:t>an </a:t>
            </a:r>
            <a:r>
              <a:rPr sz="1100" b="0" spc="-70" dirty="0">
                <a:latin typeface="Bookman Old Style"/>
                <a:cs typeface="Bookman Old Style"/>
              </a:rPr>
              <a:t>upper-level, writing-intensive </a:t>
            </a:r>
            <a:r>
              <a:rPr sz="1100" b="0" spc="-100" dirty="0">
                <a:latin typeface="Bookman Old Style"/>
                <a:cs typeface="Bookman Old Style"/>
              </a:rPr>
              <a:t>course  </a:t>
            </a:r>
            <a:r>
              <a:rPr sz="1100" b="0" spc="-95" dirty="0">
                <a:latin typeface="Bookman Old Style"/>
                <a:cs typeface="Bookman Old Style"/>
              </a:rPr>
              <a:t>which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100" dirty="0">
                <a:latin typeface="Bookman Old Style"/>
                <a:cs typeface="Bookman Old Style"/>
              </a:rPr>
              <a:t>necessary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5" dirty="0">
                <a:latin typeface="Bookman Old Style"/>
                <a:cs typeface="Bookman Old Style"/>
              </a:rPr>
              <a:t>complete the </a:t>
            </a:r>
            <a:r>
              <a:rPr sz="1100" b="0" spc="-65" dirty="0">
                <a:latin typeface="Bookman Old Style"/>
                <a:cs typeface="Bookman Old Style"/>
              </a:rPr>
              <a:t>Criminal </a:t>
            </a:r>
            <a:r>
              <a:rPr sz="1100" b="0" spc="-90" dirty="0">
                <a:latin typeface="Bookman Old Style"/>
                <a:cs typeface="Bookman Old Style"/>
              </a:rPr>
              <a:t>Justice </a:t>
            </a:r>
            <a:r>
              <a:rPr sz="1100" b="0" spc="-35" dirty="0">
                <a:latin typeface="Bookman Old Style"/>
                <a:cs typeface="Bookman Old Style"/>
              </a:rPr>
              <a:t>&amp; </a:t>
            </a:r>
            <a:r>
              <a:rPr sz="1100" b="0" spc="-60" dirty="0">
                <a:latin typeface="Bookman Old Style"/>
                <a:cs typeface="Bookman Old Style"/>
              </a:rPr>
              <a:t>Criminology</a:t>
            </a:r>
            <a:r>
              <a:rPr sz="1100" b="0" spc="-204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major.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26D32DB-8C83-4C0C-B04D-0D59C923BE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7696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51466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45" dirty="0"/>
              <a:t>Some </a:t>
            </a:r>
            <a:r>
              <a:rPr spc="-15" dirty="0"/>
              <a:t>Closing </a:t>
            </a:r>
            <a:r>
              <a:rPr spc="-30" dirty="0"/>
              <a:t>Remarks </a:t>
            </a:r>
            <a:r>
              <a:rPr spc="-55" dirty="0"/>
              <a:t>on </a:t>
            </a:r>
            <a:r>
              <a:rPr dirty="0"/>
              <a:t>Causal </a:t>
            </a:r>
            <a:r>
              <a:rPr spc="-40" dirty="0"/>
              <a:t>Inference </a:t>
            </a:r>
            <a:r>
              <a:rPr spc="-35" dirty="0"/>
              <a:t>in </a:t>
            </a:r>
            <a:r>
              <a:rPr spc="-15" dirty="0"/>
              <a:t>the Social</a:t>
            </a:r>
            <a:r>
              <a:rPr spc="-25" dirty="0"/>
              <a:t> </a:t>
            </a:r>
            <a:r>
              <a:rPr spc="-35" dirty="0"/>
              <a:t>Sciences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r>
              <a:rPr spc="65" dirty="0"/>
              <a:t>20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233" y="830489"/>
            <a:ext cx="5093335" cy="17862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9685" marR="224790" indent="-5080">
              <a:lnSpc>
                <a:spcPct val="102600"/>
              </a:lnSpc>
              <a:spcBef>
                <a:spcPts val="55"/>
              </a:spcBef>
            </a:pPr>
            <a:r>
              <a:rPr sz="1100" b="0" spc="-70" dirty="0">
                <a:latin typeface="Bookman Old Style"/>
                <a:cs typeface="Bookman Old Style"/>
              </a:rPr>
              <a:t>These difficulties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75" dirty="0">
                <a:latin typeface="Bookman Old Style"/>
                <a:cs typeface="Bookman Old Style"/>
              </a:rPr>
              <a:t>prevalent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65" dirty="0">
                <a:latin typeface="Bookman Old Style"/>
                <a:cs typeface="Bookman Old Style"/>
              </a:rPr>
              <a:t>criminology </a:t>
            </a:r>
            <a:r>
              <a:rPr sz="1100" b="0" spc="-80" dirty="0">
                <a:latin typeface="Bookman Old Style"/>
                <a:cs typeface="Bookman Old Style"/>
              </a:rPr>
              <a:t>- </a:t>
            </a:r>
            <a:r>
              <a:rPr sz="1100" b="0" spc="-100" dirty="0">
                <a:latin typeface="Bookman Old Style"/>
                <a:cs typeface="Bookman Old Style"/>
              </a:rPr>
              <a:t>we </a:t>
            </a:r>
            <a:r>
              <a:rPr sz="1100" b="0" spc="-60" dirty="0">
                <a:latin typeface="Bookman Old Style"/>
                <a:cs typeface="Bookman Old Style"/>
              </a:rPr>
              <a:t>often </a:t>
            </a:r>
            <a:r>
              <a:rPr sz="1100" b="0" spc="-80" dirty="0">
                <a:latin typeface="Bookman Old Style"/>
                <a:cs typeface="Bookman Old Style"/>
              </a:rPr>
              <a:t>cannot,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55" dirty="0">
                <a:latin typeface="Bookman Old Style"/>
                <a:cs typeface="Bookman Old Style"/>
              </a:rPr>
              <a:t>variety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260" dirty="0">
                <a:latin typeface="Bookman Old Style"/>
                <a:cs typeface="Bookman Old Style"/>
              </a:rPr>
              <a:t> </a:t>
            </a:r>
            <a:r>
              <a:rPr sz="1100" b="0" spc="-100" dirty="0">
                <a:latin typeface="Bookman Old Style"/>
                <a:cs typeface="Bookman Old Style"/>
              </a:rPr>
              <a:t>reasons, </a:t>
            </a:r>
            <a:r>
              <a:rPr sz="1100" b="0" spc="-75" dirty="0">
                <a:latin typeface="Bookman Old Style"/>
                <a:cs typeface="Bookman Old Style"/>
              </a:rPr>
              <a:t>subject </a:t>
            </a:r>
            <a:r>
              <a:rPr sz="1100" b="0" spc="-70" dirty="0">
                <a:latin typeface="Bookman Old Style"/>
                <a:cs typeface="Bookman Old Style"/>
              </a:rPr>
              <a:t>certain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5" dirty="0">
                <a:latin typeface="Bookman Old Style"/>
                <a:cs typeface="Bookman Old Style"/>
              </a:rPr>
              <a:t>claims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110" dirty="0">
                <a:latin typeface="Bookman Old Style"/>
                <a:cs typeface="Bookman Old Style"/>
              </a:rPr>
              <a:t>an</a:t>
            </a:r>
            <a:r>
              <a:rPr sz="1100" b="0" spc="-24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experiment.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9685">
              <a:lnSpc>
                <a:spcPct val="100000"/>
              </a:lnSpc>
            </a:pPr>
            <a:r>
              <a:rPr sz="1100" b="0" spc="-85" dirty="0">
                <a:latin typeface="Bookman Old Style"/>
                <a:cs typeface="Bookman Old Style"/>
              </a:rPr>
              <a:t>So, </a:t>
            </a:r>
            <a:r>
              <a:rPr sz="1100" b="0" spc="-70" dirty="0">
                <a:latin typeface="Bookman Old Style"/>
                <a:cs typeface="Bookman Old Style"/>
              </a:rPr>
              <a:t>what </a:t>
            </a:r>
            <a:r>
              <a:rPr sz="1100" b="0" spc="-100" dirty="0">
                <a:latin typeface="Bookman Old Style"/>
                <a:cs typeface="Bookman Old Style"/>
              </a:rPr>
              <a:t>can we </a:t>
            </a:r>
            <a:r>
              <a:rPr sz="1100" b="0" spc="-80" dirty="0">
                <a:latin typeface="Bookman Old Style"/>
                <a:cs typeface="Bookman Old Style"/>
              </a:rPr>
              <a:t>do</a:t>
            </a:r>
            <a:r>
              <a:rPr sz="1100" b="0" spc="-10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instead?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9685" marR="219710" indent="-7620">
              <a:lnSpc>
                <a:spcPct val="102600"/>
              </a:lnSpc>
            </a:pPr>
            <a:r>
              <a:rPr sz="1100" b="0" spc="-60" dirty="0">
                <a:latin typeface="Bookman Old Style"/>
                <a:cs typeface="Bookman Old Style"/>
              </a:rPr>
              <a:t>We </a:t>
            </a:r>
            <a:r>
              <a:rPr sz="1100" b="0" spc="-100" dirty="0">
                <a:latin typeface="Bookman Old Style"/>
                <a:cs typeface="Bookman Old Style"/>
              </a:rPr>
              <a:t>need </a:t>
            </a:r>
            <a:r>
              <a:rPr sz="1100" b="0" spc="-85" dirty="0">
                <a:latin typeface="Bookman Old Style"/>
                <a:cs typeface="Bookman Old Style"/>
              </a:rPr>
              <a:t>methods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65" dirty="0">
                <a:latin typeface="Bookman Old Style"/>
                <a:cs typeface="Bookman Old Style"/>
              </a:rPr>
              <a:t>allow </a:t>
            </a:r>
            <a:r>
              <a:rPr sz="1100" b="0" spc="-145" dirty="0">
                <a:latin typeface="Bookman Old Style"/>
                <a:cs typeface="Bookman Old Style"/>
              </a:rPr>
              <a:t>us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65" dirty="0">
                <a:latin typeface="Bookman Old Style"/>
                <a:cs typeface="Bookman Old Style"/>
              </a:rPr>
              <a:t>obtain </a:t>
            </a:r>
            <a:r>
              <a:rPr sz="1100" b="0" spc="-100" dirty="0">
                <a:latin typeface="Bookman Old Style"/>
                <a:cs typeface="Bookman Old Style"/>
              </a:rPr>
              <a:t>causal </a:t>
            </a:r>
            <a:r>
              <a:rPr sz="1100" b="0" spc="-85" dirty="0">
                <a:latin typeface="Bookman Old Style"/>
                <a:cs typeface="Bookman Old Style"/>
              </a:rPr>
              <a:t>inference </a:t>
            </a:r>
            <a:r>
              <a:rPr sz="1100" b="0" spc="-60" dirty="0">
                <a:latin typeface="Bookman Old Style"/>
                <a:cs typeface="Bookman Old Style"/>
              </a:rPr>
              <a:t>without </a:t>
            </a:r>
            <a:r>
              <a:rPr sz="1100" b="0" spc="-75" dirty="0">
                <a:latin typeface="Bookman Old Style"/>
                <a:cs typeface="Bookman Old Style"/>
              </a:rPr>
              <a:t>experimental  </a:t>
            </a:r>
            <a:r>
              <a:rPr sz="1100" b="0" spc="-65" dirty="0">
                <a:latin typeface="Bookman Old Style"/>
                <a:cs typeface="Bookman Old Style"/>
              </a:rPr>
              <a:t>data,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75" dirty="0">
                <a:latin typeface="Bookman Old Style"/>
                <a:cs typeface="Bookman Old Style"/>
              </a:rPr>
              <a:t>precisely the </a:t>
            </a:r>
            <a:r>
              <a:rPr sz="1100" b="0" spc="-55" dirty="0">
                <a:latin typeface="Bookman Old Style"/>
                <a:cs typeface="Bookman Old Style"/>
              </a:rPr>
              <a:t>topic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this</a:t>
            </a:r>
            <a:r>
              <a:rPr sz="1100" b="0" spc="135" dirty="0">
                <a:latin typeface="Bookman Old Style"/>
                <a:cs typeface="Bookman Old Style"/>
              </a:rPr>
              <a:t> </a:t>
            </a:r>
            <a:r>
              <a:rPr sz="1100" b="0" spc="-90" dirty="0">
                <a:latin typeface="Bookman Old Style"/>
                <a:cs typeface="Bookman Old Style"/>
              </a:rPr>
              <a:t>class!</a:t>
            </a:r>
            <a:endParaRPr sz="1100">
              <a:latin typeface="Bookman Old Style"/>
              <a:cs typeface="Bookman Old Style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250">
              <a:latin typeface="Bookman Old Style"/>
              <a:cs typeface="Bookman Old Style"/>
            </a:endParaRPr>
          </a:p>
          <a:p>
            <a:pPr marL="14604" marR="5080" indent="-2540">
              <a:lnSpc>
                <a:spcPct val="102600"/>
              </a:lnSpc>
              <a:spcBef>
                <a:spcPts val="5"/>
              </a:spcBef>
            </a:pPr>
            <a:r>
              <a:rPr sz="1100" b="0" spc="-60" dirty="0">
                <a:latin typeface="Bookman Old Style"/>
                <a:cs typeface="Bookman Old Style"/>
              </a:rPr>
              <a:t>We </a:t>
            </a:r>
            <a:r>
              <a:rPr sz="1100" b="0" spc="-40" dirty="0">
                <a:latin typeface="Bookman Old Style"/>
                <a:cs typeface="Bookman Old Style"/>
              </a:rPr>
              <a:t>will </a:t>
            </a:r>
            <a:r>
              <a:rPr sz="1100" b="0" spc="-70" dirty="0">
                <a:latin typeface="Bookman Old Style"/>
                <a:cs typeface="Bookman Old Style"/>
              </a:rPr>
              <a:t>begin </a:t>
            </a:r>
            <a:r>
              <a:rPr sz="1100" b="0" spc="-55" dirty="0">
                <a:latin typeface="Bookman Old Style"/>
                <a:cs typeface="Bookman Old Style"/>
              </a:rPr>
              <a:t>with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95" dirty="0">
                <a:latin typeface="Bookman Old Style"/>
                <a:cs typeface="Bookman Old Style"/>
              </a:rPr>
              <a:t>basics, </a:t>
            </a:r>
            <a:r>
              <a:rPr sz="1100" b="0" spc="-85" dirty="0">
                <a:latin typeface="Bookman Old Style"/>
                <a:cs typeface="Bookman Old Style"/>
              </a:rPr>
              <a:t>then </a:t>
            </a:r>
            <a:r>
              <a:rPr sz="1100" b="0" spc="-90" dirty="0">
                <a:latin typeface="Bookman Old Style"/>
                <a:cs typeface="Bookman Old Style"/>
              </a:rPr>
              <a:t>move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85" dirty="0">
                <a:latin typeface="Bookman Old Style"/>
                <a:cs typeface="Bookman Old Style"/>
              </a:rPr>
              <a:t>more </a:t>
            </a:r>
            <a:r>
              <a:rPr sz="1100" b="0" spc="-70" dirty="0">
                <a:latin typeface="Bookman Old Style"/>
                <a:cs typeface="Bookman Old Style"/>
              </a:rPr>
              <a:t>complicated </a:t>
            </a:r>
            <a:r>
              <a:rPr sz="1100" b="0" spc="-85" dirty="0">
                <a:latin typeface="Bookman Old Style"/>
                <a:cs typeface="Bookman Old Style"/>
              </a:rPr>
              <a:t>models, </a:t>
            </a:r>
            <a:r>
              <a:rPr sz="1100" b="0" spc="-50" dirty="0">
                <a:latin typeface="Bookman Old Style"/>
                <a:cs typeface="Bookman Old Style"/>
              </a:rPr>
              <a:t>all </a:t>
            </a:r>
            <a:r>
              <a:rPr sz="1100" b="0" spc="-45" dirty="0">
                <a:latin typeface="Bookman Old Style"/>
                <a:cs typeface="Bookman Old Style"/>
              </a:rPr>
              <a:t>of  </a:t>
            </a:r>
            <a:r>
              <a:rPr sz="1100" b="0" spc="-95" dirty="0">
                <a:latin typeface="Bookman Old Style"/>
                <a:cs typeface="Bookman Old Style"/>
              </a:rPr>
              <a:t>which </a:t>
            </a:r>
            <a:r>
              <a:rPr sz="1100" b="0" spc="-55" dirty="0">
                <a:latin typeface="Bookman Old Style"/>
                <a:cs typeface="Bookman Old Style"/>
              </a:rPr>
              <a:t>rely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70" dirty="0">
                <a:latin typeface="Bookman Old Style"/>
                <a:cs typeface="Bookman Old Style"/>
              </a:rPr>
              <a:t>observational </a:t>
            </a:r>
            <a:r>
              <a:rPr sz="1100" b="0" spc="-65" dirty="0">
                <a:latin typeface="Bookman Old Style"/>
                <a:cs typeface="Bookman Old Style"/>
              </a:rPr>
              <a:t>or </a:t>
            </a:r>
            <a:r>
              <a:rPr sz="1100" b="0" spc="-80" dirty="0">
                <a:latin typeface="Bookman Old Style"/>
                <a:cs typeface="Bookman Old Style"/>
              </a:rPr>
              <a:t>quasi-experimental </a:t>
            </a:r>
            <a:r>
              <a:rPr sz="1100" b="0" spc="-70" dirty="0">
                <a:latin typeface="Bookman Old Style"/>
                <a:cs typeface="Bookman Old Style"/>
              </a:rPr>
              <a:t>data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85" dirty="0">
                <a:latin typeface="Bookman Old Style"/>
                <a:cs typeface="Bookman Old Style"/>
              </a:rPr>
              <a:t>produce </a:t>
            </a:r>
            <a:r>
              <a:rPr sz="1100" b="0" spc="-100" dirty="0">
                <a:latin typeface="Bookman Old Style"/>
                <a:cs typeface="Bookman Old Style"/>
              </a:rPr>
              <a:t>causal</a:t>
            </a:r>
            <a:r>
              <a:rPr sz="1100" b="0" spc="-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inference.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2F15810-8E6A-4F08-A881-FCB1C77187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6946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48792" y="976309"/>
            <a:ext cx="44634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14" dirty="0"/>
              <a:t>CCC </a:t>
            </a:r>
            <a:r>
              <a:rPr spc="-15" dirty="0"/>
              <a:t>Lecture </a:t>
            </a:r>
            <a:r>
              <a:rPr spc="100" dirty="0"/>
              <a:t>1 </a:t>
            </a:r>
            <a:r>
              <a:rPr spc="-60" dirty="0"/>
              <a:t>- </a:t>
            </a:r>
            <a:r>
              <a:rPr spc="-20" dirty="0"/>
              <a:t>Intoduction </a:t>
            </a:r>
            <a:r>
              <a:rPr spc="-30" dirty="0"/>
              <a:t>and </a:t>
            </a:r>
            <a:r>
              <a:rPr spc="-5" dirty="0"/>
              <a:t>Basic </a:t>
            </a:r>
            <a:r>
              <a:rPr dirty="0"/>
              <a:t>Causal</a:t>
            </a:r>
            <a:r>
              <a:rPr spc="5" dirty="0"/>
              <a:t> </a:t>
            </a:r>
            <a:r>
              <a:rPr spc="-40" dirty="0"/>
              <a:t>Inference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31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2192820" y="1469045"/>
            <a:ext cx="14008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0" spc="-110" dirty="0">
                <a:latin typeface="Bookman Old Style"/>
                <a:cs typeface="Bookman Old Style"/>
              </a:rPr>
              <a:t>Samuel </a:t>
            </a:r>
            <a:r>
              <a:rPr sz="1100" b="0" spc="-25" dirty="0">
                <a:latin typeface="Bookman Old Style"/>
                <a:cs typeface="Bookman Old Style"/>
              </a:rPr>
              <a:t>DeWitt,</a:t>
            </a:r>
            <a:r>
              <a:rPr sz="1100" b="0" spc="-155" dirty="0">
                <a:latin typeface="Bookman Old Style"/>
                <a:cs typeface="Bookman Old Style"/>
              </a:rPr>
              <a:t> </a:t>
            </a:r>
            <a:r>
              <a:rPr sz="1100" b="0" spc="-50" dirty="0">
                <a:latin typeface="Bookman Old Style"/>
                <a:cs typeface="Bookman Old Style"/>
              </a:rPr>
              <a:t>Ph.D.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0757B91-E431-4E84-A5EF-793EBC2031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37849"/>
      </p:ext>
    </p:extLst>
  </p:cSld>
  <p:clrMapOvr>
    <a:masterClrMapping/>
  </p:clrMapOvr>
  <p:transition advTm="23903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28892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What </a:t>
            </a:r>
            <a:r>
              <a:rPr spc="-30" dirty="0"/>
              <a:t>Does Writing-Intensive</a:t>
            </a:r>
            <a:r>
              <a:rPr spc="25" dirty="0"/>
              <a:t> </a:t>
            </a:r>
            <a:r>
              <a:rPr spc="-25" dirty="0"/>
              <a:t>Mean?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4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421957" y="1124024"/>
            <a:ext cx="4970145" cy="10521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14629" marR="30480" indent="-177165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65" dirty="0">
                <a:latin typeface="Bookman Old Style"/>
                <a:cs typeface="Bookman Old Style"/>
              </a:rPr>
              <a:t>You </a:t>
            </a:r>
            <a:r>
              <a:rPr sz="1100" b="0" spc="-100" dirty="0">
                <a:latin typeface="Bookman Old Style"/>
                <a:cs typeface="Bookman Old Style"/>
              </a:rPr>
              <a:t>can </a:t>
            </a:r>
            <a:r>
              <a:rPr sz="1100" b="0" spc="-60" dirty="0">
                <a:latin typeface="Bookman Old Style"/>
                <a:cs typeface="Bookman Old Style"/>
              </a:rPr>
              <a:t>expect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be </a:t>
            </a:r>
            <a:r>
              <a:rPr sz="1100" b="0" spc="-50" dirty="0">
                <a:latin typeface="Bookman Old Style"/>
                <a:cs typeface="Bookman Old Style"/>
              </a:rPr>
              <a:t>writing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80" dirty="0">
                <a:latin typeface="Bookman Old Style"/>
                <a:cs typeface="Bookman Old Style"/>
              </a:rPr>
              <a:t>regular </a:t>
            </a:r>
            <a:r>
              <a:rPr sz="1100" b="0" spc="-100" dirty="0">
                <a:latin typeface="Bookman Old Style"/>
                <a:cs typeface="Bookman Old Style"/>
              </a:rPr>
              <a:t>basis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5" dirty="0">
                <a:latin typeface="Bookman Old Style"/>
                <a:cs typeface="Bookman Old Style"/>
              </a:rPr>
              <a:t>this </a:t>
            </a:r>
            <a:r>
              <a:rPr sz="1100" b="0" spc="-100" dirty="0">
                <a:latin typeface="Bookman Old Style"/>
                <a:cs typeface="Bookman Old Style"/>
              </a:rPr>
              <a:t>class and </a:t>
            </a:r>
            <a:r>
              <a:rPr sz="1100" b="0" spc="-75" dirty="0">
                <a:latin typeface="Bookman Old Style"/>
                <a:cs typeface="Bookman Old Style"/>
              </a:rPr>
              <a:t>there </a:t>
            </a:r>
            <a:r>
              <a:rPr sz="1100" b="0" spc="-40" dirty="0">
                <a:latin typeface="Bookman Old Style"/>
                <a:cs typeface="Bookman Old Style"/>
              </a:rPr>
              <a:t>will </a:t>
            </a:r>
            <a:r>
              <a:rPr sz="1100" b="0" spc="-70" dirty="0">
                <a:latin typeface="Bookman Old Style"/>
                <a:cs typeface="Bookman Old Style"/>
              </a:rPr>
              <a:t>be  </a:t>
            </a:r>
            <a:r>
              <a:rPr sz="1100" b="0" spc="-75" dirty="0">
                <a:latin typeface="Bookman Old Style"/>
                <a:cs typeface="Bookman Old Style"/>
              </a:rPr>
              <a:t>multiple </a:t>
            </a:r>
            <a:r>
              <a:rPr sz="1100" b="0" spc="-70" dirty="0">
                <a:latin typeface="Bookman Old Style"/>
                <a:cs typeface="Bookman Old Style"/>
              </a:rPr>
              <a:t>opportunities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90" dirty="0">
                <a:latin typeface="Bookman Old Style"/>
                <a:cs typeface="Bookman Old Style"/>
              </a:rPr>
              <a:t>you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5" dirty="0">
                <a:latin typeface="Bookman Old Style"/>
                <a:cs typeface="Bookman Old Style"/>
              </a:rPr>
              <a:t>revise </a:t>
            </a:r>
            <a:r>
              <a:rPr sz="1100" b="0" spc="-85" dirty="0">
                <a:latin typeface="Bookman Old Style"/>
                <a:cs typeface="Bookman Old Style"/>
              </a:rPr>
              <a:t>your</a:t>
            </a:r>
            <a:r>
              <a:rPr sz="1100" b="0" spc="-50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work.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50" dirty="0">
                <a:latin typeface="Bookman Old Style"/>
                <a:cs typeface="Bookman Old Style"/>
              </a:rPr>
              <a:t>Getting writing </a:t>
            </a:r>
            <a:r>
              <a:rPr sz="1100" b="0" spc="-100" dirty="0">
                <a:latin typeface="Bookman Old Style"/>
                <a:cs typeface="Bookman Old Style"/>
              </a:rPr>
              <a:t>on </a:t>
            </a:r>
            <a:r>
              <a:rPr sz="1100" b="0" spc="-75" dirty="0">
                <a:latin typeface="Bookman Old Style"/>
                <a:cs typeface="Bookman Old Style"/>
              </a:rPr>
              <a:t>paper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140" dirty="0">
                <a:latin typeface="Bookman Old Style"/>
                <a:cs typeface="Bookman Old Style"/>
              </a:rPr>
              <a:t>much </a:t>
            </a:r>
            <a:r>
              <a:rPr sz="1100" b="0" spc="-85" dirty="0">
                <a:latin typeface="Bookman Old Style"/>
                <a:cs typeface="Bookman Old Style"/>
              </a:rPr>
              <a:t>more </a:t>
            </a:r>
            <a:r>
              <a:rPr sz="1100" b="0" spc="-65" dirty="0">
                <a:latin typeface="Bookman Old Style"/>
                <a:cs typeface="Bookman Old Style"/>
              </a:rPr>
              <a:t>important </a:t>
            </a:r>
            <a:r>
              <a:rPr sz="1100" b="0" spc="-90" dirty="0">
                <a:latin typeface="Bookman Old Style"/>
                <a:cs typeface="Bookman Old Style"/>
              </a:rPr>
              <a:t>than</a:t>
            </a:r>
            <a:r>
              <a:rPr sz="1100" b="0" spc="-85" dirty="0">
                <a:latin typeface="Bookman Old Style"/>
                <a:cs typeface="Bookman Old Style"/>
              </a:rPr>
              <a:t> </a:t>
            </a:r>
            <a:r>
              <a:rPr sz="1100" b="0" spc="-55" dirty="0">
                <a:latin typeface="Bookman Old Style"/>
                <a:cs typeface="Bookman Old Style"/>
              </a:rPr>
              <a:t>that </a:t>
            </a:r>
            <a:r>
              <a:rPr sz="1100" b="0" spc="-50" dirty="0">
                <a:latin typeface="Bookman Old Style"/>
                <a:cs typeface="Bookman Old Style"/>
              </a:rPr>
              <a:t>writing </a:t>
            </a:r>
            <a:r>
              <a:rPr sz="1100" b="0" spc="-70" dirty="0">
                <a:latin typeface="Bookman Old Style"/>
                <a:cs typeface="Bookman Old Style"/>
              </a:rPr>
              <a:t>being</a:t>
            </a:r>
            <a:endParaRPr sz="1100">
              <a:latin typeface="Bookman Old Style"/>
              <a:cs typeface="Bookman Old Style"/>
            </a:endParaRPr>
          </a:p>
          <a:p>
            <a:pPr marL="214629">
              <a:lnSpc>
                <a:spcPct val="100000"/>
              </a:lnSpc>
              <a:spcBef>
                <a:spcPts val="35"/>
              </a:spcBef>
            </a:pPr>
            <a:r>
              <a:rPr sz="1100" b="1" spc="-30" dirty="0">
                <a:latin typeface="Georgia"/>
                <a:cs typeface="Georgia"/>
              </a:rPr>
              <a:t>perfect</a:t>
            </a:r>
            <a:r>
              <a:rPr sz="1100" b="0" spc="-30" dirty="0">
                <a:latin typeface="Bookman Old Style"/>
                <a:cs typeface="Bookman Old Style"/>
              </a:rPr>
              <a:t>.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65" dirty="0">
                <a:latin typeface="Bookman Old Style"/>
                <a:cs typeface="Bookman Old Style"/>
              </a:rPr>
              <a:t>You </a:t>
            </a:r>
            <a:r>
              <a:rPr sz="1100" b="0" spc="-100" dirty="0">
                <a:latin typeface="Bookman Old Style"/>
                <a:cs typeface="Bookman Old Style"/>
              </a:rPr>
              <a:t>can </a:t>
            </a:r>
            <a:r>
              <a:rPr sz="1100" b="0" spc="-75" dirty="0">
                <a:latin typeface="Bookman Old Style"/>
                <a:cs typeface="Bookman Old Style"/>
              </a:rPr>
              <a:t>revise </a:t>
            </a:r>
            <a:r>
              <a:rPr sz="1100" b="0" spc="-55" dirty="0">
                <a:latin typeface="Bookman Old Style"/>
                <a:cs typeface="Bookman Old Style"/>
              </a:rPr>
              <a:t>poor </a:t>
            </a:r>
            <a:r>
              <a:rPr sz="1100" b="0" spc="-50" dirty="0">
                <a:latin typeface="Bookman Old Style"/>
                <a:cs typeface="Bookman Old Style"/>
              </a:rPr>
              <a:t>writing </a:t>
            </a:r>
            <a:r>
              <a:rPr sz="1100" b="0" spc="-55" dirty="0">
                <a:latin typeface="Bookman Old Style"/>
                <a:cs typeface="Bookman Old Style"/>
              </a:rPr>
              <a:t>later, </a:t>
            </a:r>
            <a:r>
              <a:rPr sz="1100" b="0" spc="-90" dirty="0">
                <a:latin typeface="Bookman Old Style"/>
                <a:cs typeface="Bookman Old Style"/>
              </a:rPr>
              <a:t>you </a:t>
            </a:r>
            <a:r>
              <a:rPr sz="1100" b="0" spc="-85" dirty="0">
                <a:latin typeface="Bookman Old Style"/>
                <a:cs typeface="Bookman Old Style"/>
              </a:rPr>
              <a:t>cannot </a:t>
            </a:r>
            <a:r>
              <a:rPr sz="1100" b="0" spc="-75" dirty="0">
                <a:latin typeface="Bookman Old Style"/>
                <a:cs typeface="Bookman Old Style"/>
              </a:rPr>
              <a:t>revise </a:t>
            </a:r>
            <a:r>
              <a:rPr sz="1100" b="0" spc="-90" dirty="0">
                <a:latin typeface="Bookman Old Style"/>
                <a:cs typeface="Bookman Old Style"/>
              </a:rPr>
              <a:t>blank</a:t>
            </a:r>
            <a:r>
              <a:rPr sz="1100" b="0" spc="-25" dirty="0">
                <a:latin typeface="Bookman Old Style"/>
                <a:cs typeface="Bookman Old Style"/>
              </a:rPr>
              <a:t> </a:t>
            </a:r>
            <a:r>
              <a:rPr sz="1100" b="0" spc="-90" dirty="0">
                <a:latin typeface="Bookman Old Style"/>
                <a:cs typeface="Bookman Old Style"/>
              </a:rPr>
              <a:t>space.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02CC489-AAD0-4EF3-9DE9-38A167F4E2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6764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41649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What </a:t>
            </a:r>
            <a:r>
              <a:rPr spc="-30" dirty="0"/>
              <a:t>Does Writing-Intensive Mean </a:t>
            </a:r>
            <a:r>
              <a:rPr spc="-40" dirty="0"/>
              <a:t>for</a:t>
            </a:r>
            <a:r>
              <a:rPr spc="-140" dirty="0"/>
              <a:t> </a:t>
            </a:r>
            <a:r>
              <a:rPr spc="10" dirty="0"/>
              <a:t>This </a:t>
            </a:r>
            <a:r>
              <a:rPr spc="-15" dirty="0"/>
              <a:t>Course?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303530" indent="-177165">
              <a:lnSpc>
                <a:spcPct val="100000"/>
              </a:lnSpc>
              <a:spcBef>
                <a:spcPts val="815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-35" dirty="0"/>
              <a:t>You’ll </a:t>
            </a:r>
            <a:r>
              <a:rPr sz="1100" spc="-70" dirty="0"/>
              <a:t>be </a:t>
            </a:r>
            <a:r>
              <a:rPr sz="1100" spc="-50" dirty="0"/>
              <a:t>writing</a:t>
            </a:r>
            <a:r>
              <a:rPr sz="1100" spc="130" dirty="0"/>
              <a:t> </a:t>
            </a:r>
            <a:r>
              <a:rPr sz="1100" spc="-75" dirty="0"/>
              <a:t>frequently.</a:t>
            </a:r>
            <a:endParaRPr sz="1100"/>
          </a:p>
          <a:p>
            <a:pPr marL="298450" marR="276860" indent="-172085">
              <a:lnSpc>
                <a:spcPct val="102600"/>
              </a:lnSpc>
              <a:spcBef>
                <a:spcPts val="675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-50" dirty="0"/>
              <a:t>There </a:t>
            </a:r>
            <a:r>
              <a:rPr sz="1100" spc="-40" dirty="0"/>
              <a:t>will </a:t>
            </a:r>
            <a:r>
              <a:rPr sz="1100" spc="-70" dirty="0"/>
              <a:t>be bi-weekly </a:t>
            </a:r>
            <a:r>
              <a:rPr sz="1100" spc="-85" dirty="0"/>
              <a:t>programming </a:t>
            </a:r>
            <a:r>
              <a:rPr sz="1100" spc="-100" dirty="0"/>
              <a:t>assignments </a:t>
            </a:r>
            <a:r>
              <a:rPr sz="1100" spc="-95" dirty="0"/>
              <a:t>which </a:t>
            </a:r>
            <a:r>
              <a:rPr sz="1100" spc="-40" dirty="0"/>
              <a:t>will </a:t>
            </a:r>
            <a:r>
              <a:rPr sz="1100" spc="-80" dirty="0"/>
              <a:t>require </a:t>
            </a:r>
            <a:r>
              <a:rPr sz="1100" spc="-110" dirty="0"/>
              <a:t>some  </a:t>
            </a:r>
            <a:r>
              <a:rPr sz="1100" spc="-50" dirty="0"/>
              <a:t>writing</a:t>
            </a:r>
            <a:endParaRPr sz="1100"/>
          </a:p>
          <a:p>
            <a:pPr marL="303530" indent="-177165">
              <a:lnSpc>
                <a:spcPct val="100000"/>
              </a:lnSpc>
              <a:spcBef>
                <a:spcPts val="555"/>
              </a:spcBef>
              <a:buClr>
                <a:srgbClr val="3333B2"/>
              </a:buClr>
              <a:buFont typeface="Lucida Sans Unicode"/>
              <a:buChar char="►"/>
              <a:tabLst>
                <a:tab pos="304800" algn="l"/>
              </a:tabLst>
            </a:pPr>
            <a:r>
              <a:rPr sz="1100" spc="-50" dirty="0"/>
              <a:t>There </a:t>
            </a:r>
            <a:r>
              <a:rPr sz="1100" spc="-80" dirty="0"/>
              <a:t>are </a:t>
            </a:r>
            <a:r>
              <a:rPr sz="1100" spc="-75" dirty="0"/>
              <a:t>three </a:t>
            </a:r>
            <a:r>
              <a:rPr sz="1100" spc="-70" dirty="0"/>
              <a:t>larger </a:t>
            </a:r>
            <a:r>
              <a:rPr sz="1100" spc="-100" dirty="0"/>
              <a:t>exams </a:t>
            </a:r>
            <a:r>
              <a:rPr sz="1100" spc="-55" dirty="0"/>
              <a:t>that </a:t>
            </a:r>
            <a:r>
              <a:rPr sz="1100" spc="-80" dirty="0"/>
              <a:t>require </a:t>
            </a:r>
            <a:r>
              <a:rPr sz="1100" spc="-60" dirty="0"/>
              <a:t>both </a:t>
            </a:r>
            <a:r>
              <a:rPr sz="1100" spc="-50" dirty="0"/>
              <a:t>writing </a:t>
            </a:r>
            <a:r>
              <a:rPr sz="1100" b="0" i="1" spc="25" dirty="0">
                <a:latin typeface="Palatino Linotype"/>
                <a:cs typeface="Palatino Linotype"/>
              </a:rPr>
              <a:t>and </a:t>
            </a:r>
            <a:r>
              <a:rPr sz="1100" spc="-80" dirty="0"/>
              <a:t>programming.</a:t>
            </a:r>
            <a:endParaRPr sz="1100">
              <a:latin typeface="Palatino Linotype"/>
              <a:cs typeface="Palatino Linotype"/>
            </a:endParaRPr>
          </a:p>
          <a:p>
            <a:pPr marL="581025" lvl="1" indent="-133350">
              <a:lnSpc>
                <a:spcPct val="100000"/>
              </a:lnSpc>
              <a:spcBef>
                <a:spcPts val="650"/>
              </a:spcBef>
              <a:buClr>
                <a:srgbClr val="3333B2"/>
              </a:buClr>
              <a:buChar char="–"/>
              <a:tabLst>
                <a:tab pos="582295" algn="l"/>
              </a:tabLst>
            </a:pPr>
            <a:r>
              <a:rPr sz="1000" b="0" spc="-30" dirty="0">
                <a:latin typeface="Bookman Old Style"/>
                <a:cs typeface="Bookman Old Style"/>
              </a:rPr>
              <a:t>The </a:t>
            </a:r>
            <a:r>
              <a:rPr sz="1000" b="0" spc="-55" dirty="0">
                <a:latin typeface="Bookman Old Style"/>
                <a:cs typeface="Bookman Old Style"/>
              </a:rPr>
              <a:t>first </a:t>
            </a:r>
            <a:r>
              <a:rPr sz="1000" b="0" spc="-60" dirty="0">
                <a:latin typeface="Bookman Old Style"/>
                <a:cs typeface="Bookman Old Style"/>
              </a:rPr>
              <a:t>two </a:t>
            </a:r>
            <a:r>
              <a:rPr sz="1000" b="0" spc="-90" dirty="0">
                <a:latin typeface="Bookman Old Style"/>
                <a:cs typeface="Bookman Old Style"/>
              </a:rPr>
              <a:t>exams </a:t>
            </a:r>
            <a:r>
              <a:rPr sz="1000" b="0" spc="-80" dirty="0">
                <a:latin typeface="Bookman Old Style"/>
                <a:cs typeface="Bookman Old Style"/>
              </a:rPr>
              <a:t>may </a:t>
            </a:r>
            <a:r>
              <a:rPr sz="1000" b="0" spc="-60" dirty="0">
                <a:latin typeface="Bookman Old Style"/>
                <a:cs typeface="Bookman Old Style"/>
              </a:rPr>
              <a:t>be </a:t>
            </a:r>
            <a:r>
              <a:rPr sz="1000" b="0" spc="-65" dirty="0">
                <a:latin typeface="Bookman Old Style"/>
                <a:cs typeface="Bookman Old Style"/>
              </a:rPr>
              <a:t>revised </a:t>
            </a:r>
            <a:r>
              <a:rPr sz="1000" b="0" spc="-25" dirty="0">
                <a:latin typeface="Bookman Old Style"/>
                <a:cs typeface="Bookman Old Style"/>
              </a:rPr>
              <a:t>(with </a:t>
            </a:r>
            <a:r>
              <a:rPr sz="1000" b="0" spc="-95" dirty="0">
                <a:latin typeface="Bookman Old Style"/>
                <a:cs typeface="Bookman Old Style"/>
              </a:rPr>
              <a:t>some</a:t>
            </a:r>
            <a:r>
              <a:rPr sz="1000" b="0" spc="75" dirty="0">
                <a:latin typeface="Bookman Old Style"/>
                <a:cs typeface="Bookman Old Style"/>
              </a:rPr>
              <a:t> </a:t>
            </a:r>
            <a:r>
              <a:rPr sz="1000" b="0" spc="-45" dirty="0">
                <a:latin typeface="Bookman Old Style"/>
                <a:cs typeface="Bookman Old Style"/>
              </a:rPr>
              <a:t>limitations).</a:t>
            </a:r>
            <a:endParaRPr sz="1000">
              <a:latin typeface="Bookman Old Style"/>
              <a:cs typeface="Bookman Old Style"/>
            </a:endParaRPr>
          </a:p>
          <a:p>
            <a:pPr marL="581025" marR="30480" lvl="1" indent="-132715">
              <a:lnSpc>
                <a:spcPct val="100000"/>
              </a:lnSpc>
              <a:spcBef>
                <a:spcPts val="675"/>
              </a:spcBef>
              <a:buClr>
                <a:srgbClr val="3333B2"/>
              </a:buClr>
              <a:buChar char="–"/>
              <a:tabLst>
                <a:tab pos="582295" algn="l"/>
              </a:tabLst>
            </a:pPr>
            <a:r>
              <a:rPr sz="1000" b="0" spc="-30" dirty="0">
                <a:latin typeface="Bookman Old Style"/>
                <a:cs typeface="Bookman Old Style"/>
              </a:rPr>
              <a:t>The </a:t>
            </a:r>
            <a:r>
              <a:rPr sz="1000" b="0" spc="-60" dirty="0">
                <a:latin typeface="Bookman Old Style"/>
                <a:cs typeface="Bookman Old Style"/>
              </a:rPr>
              <a:t>final </a:t>
            </a:r>
            <a:r>
              <a:rPr sz="1000" b="0" spc="-80" dirty="0">
                <a:latin typeface="Bookman Old Style"/>
                <a:cs typeface="Bookman Old Style"/>
              </a:rPr>
              <a:t>exam may </a:t>
            </a:r>
            <a:r>
              <a:rPr sz="1000" b="0" spc="-60" dirty="0">
                <a:latin typeface="Bookman Old Style"/>
                <a:cs typeface="Bookman Old Style"/>
              </a:rPr>
              <a:t>not be </a:t>
            </a:r>
            <a:r>
              <a:rPr sz="1000" b="0" spc="-65" dirty="0">
                <a:latin typeface="Bookman Old Style"/>
                <a:cs typeface="Bookman Old Style"/>
              </a:rPr>
              <a:t>revised </a:t>
            </a:r>
            <a:r>
              <a:rPr sz="1000" b="0" spc="-5" dirty="0">
                <a:latin typeface="Bookman Old Style"/>
                <a:cs typeface="Bookman Old Style"/>
              </a:rPr>
              <a:t>(it’s </a:t>
            </a:r>
            <a:r>
              <a:rPr sz="1000" b="0" spc="-60" dirty="0">
                <a:latin typeface="Bookman Old Style"/>
                <a:cs typeface="Bookman Old Style"/>
              </a:rPr>
              <a:t>not practical </a:t>
            </a:r>
            <a:r>
              <a:rPr sz="1000" b="0" spc="-105" dirty="0">
                <a:latin typeface="Bookman Old Style"/>
                <a:cs typeface="Bookman Old Style"/>
              </a:rPr>
              <a:t>as </a:t>
            </a:r>
            <a:r>
              <a:rPr sz="1000" b="0" spc="-15" dirty="0">
                <a:latin typeface="Bookman Old Style"/>
                <a:cs typeface="Bookman Old Style"/>
              </a:rPr>
              <a:t>it </a:t>
            </a:r>
            <a:r>
              <a:rPr sz="1000" b="0" spc="-80" dirty="0">
                <a:latin typeface="Bookman Old Style"/>
                <a:cs typeface="Bookman Old Style"/>
              </a:rPr>
              <a:t>is </a:t>
            </a:r>
            <a:r>
              <a:rPr sz="1000" b="0" spc="-35" dirty="0">
                <a:latin typeface="Bookman Old Style"/>
                <a:cs typeface="Bookman Old Style"/>
              </a:rPr>
              <a:t>too </a:t>
            </a:r>
            <a:r>
              <a:rPr sz="1000" b="0" spc="-75" dirty="0">
                <a:latin typeface="Bookman Old Style"/>
                <a:cs typeface="Bookman Old Style"/>
              </a:rPr>
              <a:t>close </a:t>
            </a:r>
            <a:r>
              <a:rPr sz="1000" b="0" spc="-30" dirty="0">
                <a:latin typeface="Bookman Old Style"/>
                <a:cs typeface="Bookman Old Style"/>
              </a:rPr>
              <a:t>to </a:t>
            </a:r>
            <a:r>
              <a:rPr sz="1000" b="0" spc="-65" dirty="0">
                <a:latin typeface="Bookman Old Style"/>
                <a:cs typeface="Bookman Old Style"/>
              </a:rPr>
              <a:t>the </a:t>
            </a:r>
            <a:r>
              <a:rPr sz="1000" b="0" spc="-85" dirty="0">
                <a:latin typeface="Bookman Old Style"/>
                <a:cs typeface="Bookman Old Style"/>
              </a:rPr>
              <a:t>end  </a:t>
            </a:r>
            <a:r>
              <a:rPr sz="1000" b="0" spc="-40" dirty="0">
                <a:latin typeface="Bookman Old Style"/>
                <a:cs typeface="Bookman Old Style"/>
              </a:rPr>
              <a:t>of </a:t>
            </a:r>
            <a:r>
              <a:rPr sz="1000" b="0" spc="-65" dirty="0">
                <a:latin typeface="Bookman Old Style"/>
                <a:cs typeface="Bookman Old Style"/>
              </a:rPr>
              <a:t>the</a:t>
            </a:r>
            <a:r>
              <a:rPr sz="1000" b="0" spc="55" dirty="0">
                <a:latin typeface="Bookman Old Style"/>
                <a:cs typeface="Bookman Old Style"/>
              </a:rPr>
              <a:t> </a:t>
            </a:r>
            <a:r>
              <a:rPr sz="1000" b="0" spc="-60" dirty="0">
                <a:latin typeface="Bookman Old Style"/>
                <a:cs typeface="Bookman Old Style"/>
              </a:rPr>
              <a:t>semester).</a:t>
            </a:r>
            <a:endParaRPr sz="1000">
              <a:latin typeface="Bookman Old Style"/>
              <a:cs typeface="Bookman Old Style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5</a:t>
            </a:fld>
            <a:endParaRPr spc="65" dirty="0"/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47E644C-2435-4300-ADFC-F4F0421E96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952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11863"/>
            <a:ext cx="3206750" cy="49022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pc="25" dirty="0"/>
              <a:t>What </a:t>
            </a:r>
            <a:r>
              <a:rPr spc="-40" dirty="0"/>
              <a:t>is </a:t>
            </a:r>
            <a:r>
              <a:rPr spc="-15" dirty="0"/>
              <a:t>the </a:t>
            </a:r>
            <a:r>
              <a:rPr spc="15" dirty="0"/>
              <a:t>Text </a:t>
            </a:r>
            <a:r>
              <a:rPr spc="-35" dirty="0"/>
              <a:t>for </a:t>
            </a:r>
            <a:r>
              <a:rPr spc="10" dirty="0"/>
              <a:t>This</a:t>
            </a:r>
            <a:r>
              <a:rPr spc="-125" dirty="0"/>
              <a:t> </a:t>
            </a:r>
            <a:r>
              <a:rPr spc="-15" dirty="0"/>
              <a:t>Course?</a:t>
            </a:r>
          </a:p>
          <a:p>
            <a:pPr marL="177800">
              <a:lnSpc>
                <a:spcPct val="100000"/>
              </a:lnSpc>
              <a:spcBef>
                <a:spcPts val="270"/>
              </a:spcBef>
            </a:pPr>
            <a:r>
              <a:rPr sz="1100" b="0" spc="-60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Scott </a:t>
            </a:r>
            <a:r>
              <a:rPr sz="1100" b="0" spc="-85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Cunningham’s </a:t>
            </a:r>
            <a:r>
              <a:rPr sz="1100" b="0" spc="-90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Causal </a:t>
            </a:r>
            <a:r>
              <a:rPr sz="1100" b="0" spc="-75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Inference </a:t>
            </a:r>
            <a:r>
              <a:rPr sz="1100" b="0" spc="-50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Mixtape</a:t>
            </a:r>
            <a:r>
              <a:rPr sz="1100" b="0" spc="-185" dirty="0">
                <a:solidFill>
                  <a:srgbClr val="000000"/>
                </a:solidFill>
                <a:latin typeface="Bookman Old Style"/>
                <a:cs typeface="Bookman Old Style"/>
                <a:hlinkClick r:id="rId4"/>
              </a:rPr>
              <a:t> </a:t>
            </a:r>
            <a:r>
              <a:rPr sz="1100" spc="55" dirty="0">
                <a:solidFill>
                  <a:srgbClr val="000000"/>
                </a:solidFill>
                <a:latin typeface="Lucida Sans Unicode"/>
                <a:cs typeface="Lucida Sans Unicode"/>
                <a:hlinkClick r:id="rId4"/>
              </a:rPr>
              <a:t>⇒</a:t>
            </a:r>
            <a:endParaRPr sz="11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6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241147" y="934274"/>
            <a:ext cx="3585845" cy="8801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90"/>
              </a:spcBef>
            </a:pPr>
            <a:r>
              <a:rPr sz="1100" b="0" spc="-40" dirty="0">
                <a:latin typeface="Bookman Old Style"/>
                <a:cs typeface="Bookman Old Style"/>
              </a:rPr>
              <a:t>Why </a:t>
            </a:r>
            <a:r>
              <a:rPr sz="1100" b="0" spc="-65" dirty="0">
                <a:latin typeface="Bookman Old Style"/>
                <a:cs typeface="Bookman Old Style"/>
              </a:rPr>
              <a:t>did </a:t>
            </a:r>
            <a:r>
              <a:rPr sz="1100" b="0" spc="20" dirty="0">
                <a:latin typeface="Bookman Old Style"/>
                <a:cs typeface="Bookman Old Style"/>
              </a:rPr>
              <a:t>I </a:t>
            </a:r>
            <a:r>
              <a:rPr sz="1100" b="0" spc="-100" dirty="0">
                <a:latin typeface="Bookman Old Style"/>
                <a:cs typeface="Bookman Old Style"/>
              </a:rPr>
              <a:t>choose </a:t>
            </a:r>
            <a:r>
              <a:rPr sz="1100" b="0" spc="-75" dirty="0">
                <a:latin typeface="Bookman Old Style"/>
                <a:cs typeface="Bookman Old Style"/>
              </a:rPr>
              <a:t>this</a:t>
            </a:r>
            <a:r>
              <a:rPr sz="1100" b="0" spc="-25" dirty="0">
                <a:latin typeface="Bookman Old Style"/>
                <a:cs typeface="Bookman Old Style"/>
              </a:rPr>
              <a:t> </a:t>
            </a:r>
            <a:r>
              <a:rPr sz="1100" b="0" spc="-45" dirty="0">
                <a:latin typeface="Bookman Old Style"/>
                <a:cs typeface="Bookman Old Style"/>
              </a:rPr>
              <a:t>text?</a:t>
            </a:r>
            <a:endParaRPr sz="1100">
              <a:latin typeface="Bookman Old Style"/>
              <a:cs typeface="Bookman Old Style"/>
            </a:endParaRPr>
          </a:p>
          <a:p>
            <a:pPr marL="309245" indent="-177800">
              <a:lnSpc>
                <a:spcPct val="100000"/>
              </a:lnSpc>
              <a:spcBef>
                <a:spcPts val="35"/>
              </a:spcBef>
              <a:buClr>
                <a:srgbClr val="3333B2"/>
              </a:buClr>
              <a:buFont typeface="Lucida Sans Unicode"/>
              <a:buChar char="►"/>
              <a:tabLst>
                <a:tab pos="309880" algn="l"/>
              </a:tabLst>
            </a:pPr>
            <a:r>
              <a:rPr sz="1100" b="0" spc="-15" dirty="0">
                <a:latin typeface="Bookman Old Style"/>
                <a:cs typeface="Bookman Old Style"/>
              </a:rPr>
              <a:t>It’s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free</a:t>
            </a:r>
            <a:endParaRPr sz="1100">
              <a:latin typeface="Bookman Old Style"/>
              <a:cs typeface="Bookman Old Style"/>
            </a:endParaRPr>
          </a:p>
          <a:p>
            <a:pPr marL="309245" marR="17780" indent="-177165">
              <a:lnSpc>
                <a:spcPct val="102600"/>
              </a:lnSpc>
              <a:buClr>
                <a:srgbClr val="3333B2"/>
              </a:buClr>
              <a:buFont typeface="Lucida Sans Unicode"/>
              <a:buChar char="►"/>
              <a:tabLst>
                <a:tab pos="309880" algn="l"/>
              </a:tabLst>
            </a:pPr>
            <a:r>
              <a:rPr sz="1100" b="0" spc="5" dirty="0">
                <a:latin typeface="Bookman Old Style"/>
                <a:cs typeface="Bookman Old Style"/>
              </a:rPr>
              <a:t>It </a:t>
            </a:r>
            <a:r>
              <a:rPr sz="1100" b="0" spc="-90" dirty="0">
                <a:latin typeface="Bookman Old Style"/>
                <a:cs typeface="Bookman Old Style"/>
              </a:rPr>
              <a:t>covers </a:t>
            </a:r>
            <a:r>
              <a:rPr sz="1100" b="0" spc="-100" dirty="0">
                <a:latin typeface="Bookman Old Style"/>
                <a:cs typeface="Bookman Old Style"/>
              </a:rPr>
              <a:t>a </a:t>
            </a:r>
            <a:r>
              <a:rPr sz="1100" b="0" spc="-70" dirty="0">
                <a:latin typeface="Bookman Old Style"/>
                <a:cs typeface="Bookman Old Style"/>
              </a:rPr>
              <a:t>wide </a:t>
            </a:r>
            <a:r>
              <a:rPr sz="1100" b="0" spc="-60" dirty="0">
                <a:latin typeface="Bookman Old Style"/>
                <a:cs typeface="Bookman Old Style"/>
              </a:rPr>
              <a:t>variety </a:t>
            </a:r>
            <a:r>
              <a:rPr sz="1100" b="0" spc="-50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topics </a:t>
            </a:r>
            <a:r>
              <a:rPr sz="1100" b="0" spc="-100" dirty="0">
                <a:latin typeface="Bookman Old Style"/>
                <a:cs typeface="Bookman Old Style"/>
              </a:rPr>
              <a:t>whereas </a:t>
            </a:r>
            <a:r>
              <a:rPr sz="1100" b="0" spc="-70" dirty="0">
                <a:latin typeface="Bookman Old Style"/>
                <a:cs typeface="Bookman Old Style"/>
              </a:rPr>
              <a:t>other </a:t>
            </a:r>
            <a:r>
              <a:rPr sz="1100" b="0" spc="-105" dirty="0">
                <a:latin typeface="Bookman Old Style"/>
                <a:cs typeface="Bookman Old Style"/>
              </a:rPr>
              <a:t>causal  </a:t>
            </a:r>
            <a:r>
              <a:rPr sz="1100" b="0" spc="-60" dirty="0">
                <a:latin typeface="Bookman Old Style"/>
                <a:cs typeface="Bookman Old Style"/>
              </a:rPr>
              <a:t>texts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85" dirty="0">
                <a:latin typeface="Bookman Old Style"/>
                <a:cs typeface="Bookman Old Style"/>
              </a:rPr>
              <a:t>more</a:t>
            </a:r>
            <a:r>
              <a:rPr sz="1100" b="0" spc="165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specified</a:t>
            </a:r>
            <a:endParaRPr sz="1100">
              <a:latin typeface="Bookman Old Style"/>
              <a:cs typeface="Bookman Old Style"/>
            </a:endParaRPr>
          </a:p>
          <a:p>
            <a:pPr marL="309245" indent="-177800">
              <a:lnSpc>
                <a:spcPct val="100000"/>
              </a:lnSpc>
              <a:spcBef>
                <a:spcPts val="35"/>
              </a:spcBef>
              <a:buClr>
                <a:srgbClr val="3333B2"/>
              </a:buClr>
              <a:buFont typeface="Lucida Sans Unicode"/>
              <a:buChar char="►"/>
              <a:tabLst>
                <a:tab pos="309880" algn="l"/>
              </a:tabLst>
            </a:pPr>
            <a:r>
              <a:rPr sz="1100" b="0" spc="-55" dirty="0">
                <a:latin typeface="Bookman Old Style"/>
                <a:cs typeface="Bookman Old Style"/>
              </a:rPr>
              <a:t>Did </a:t>
            </a:r>
            <a:r>
              <a:rPr sz="1100" b="0" spc="20" dirty="0">
                <a:latin typeface="Bookman Old Style"/>
                <a:cs typeface="Bookman Old Style"/>
              </a:rPr>
              <a:t>I </a:t>
            </a:r>
            <a:r>
              <a:rPr sz="1100" b="0" spc="-85" dirty="0">
                <a:latin typeface="Bookman Old Style"/>
                <a:cs typeface="Bookman Old Style"/>
              </a:rPr>
              <a:t>mention </a:t>
            </a:r>
            <a:r>
              <a:rPr sz="1100" b="0" spc="-15" dirty="0">
                <a:latin typeface="Bookman Old Style"/>
                <a:cs typeface="Bookman Old Style"/>
              </a:rPr>
              <a:t>it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75" dirty="0">
                <a:latin typeface="Bookman Old Style"/>
                <a:cs typeface="Bookman Old Style"/>
              </a:rPr>
              <a:t>free?</a:t>
            </a:r>
            <a:endParaRPr sz="1100">
              <a:latin typeface="Bookman Old Style"/>
              <a:cs typeface="Bookman Old Styl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208012" y="765781"/>
            <a:ext cx="929674" cy="122843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03029"/>
            <a:ext cx="5760085" cy="237490"/>
            <a:chOff x="0" y="3003029"/>
            <a:chExt cx="5760085" cy="237490"/>
          </a:xfrm>
        </p:grpSpPr>
        <p:sp>
          <p:nvSpPr>
            <p:cNvPr id="6" name="object 6"/>
            <p:cNvSpPr/>
            <p:nvPr/>
          </p:nvSpPr>
          <p:spPr>
            <a:xfrm>
              <a:off x="0" y="3003029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6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E52DCE2-4B6C-4176-AA74-290ADB4757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7733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95" x="1728788" y="3201988"/>
          <p14:tracePt t="8103" x="1724025" y="3157538"/>
          <p14:tracePt t="8111" x="1724025" y="3097213"/>
          <p14:tracePt t="8119" x="1728788" y="3013075"/>
          <p14:tracePt t="8127" x="1728788" y="2905125"/>
          <p14:tracePt t="8135" x="1728788" y="2782888"/>
          <p14:tracePt t="8143" x="1698625" y="2640013"/>
          <p14:tracePt t="8149" x="1633538" y="2478088"/>
          <p14:tracePt t="8157" x="1566863" y="2308225"/>
          <p14:tracePt t="8165" x="1482725" y="2138363"/>
          <p14:tracePt t="8173" x="1400175" y="1971675"/>
          <p14:tracePt t="8181" x="1312863" y="1801813"/>
          <p14:tracePt t="8189" x="1244600" y="1657350"/>
          <p14:tracePt t="8197" x="1181100" y="1533525"/>
          <p14:tracePt t="8205" x="1131888" y="1427163"/>
          <p14:tracePt t="8211" x="1101725" y="1344613"/>
          <p14:tracePt t="8219" x="1087438" y="1281113"/>
          <p14:tracePt t="8227" x="1090613" y="1238250"/>
          <p14:tracePt t="8235" x="1109663" y="1212850"/>
          <p14:tracePt t="8243" x="1143000" y="1204913"/>
          <p14:tracePt t="8251" x="1177925" y="1204913"/>
          <p14:tracePt t="8259" x="1208088" y="1204913"/>
          <p14:tracePt t="8267" x="1233488" y="1201738"/>
          <p14:tracePt t="8273" x="1252538" y="1201738"/>
          <p14:tracePt t="8281" x="1257300" y="1201738"/>
          <p14:tracePt t="8397" x="1257300" y="1196975"/>
          <p14:tracePt t="8421" x="1252538" y="1193800"/>
          <p14:tracePt t="8429" x="1249363" y="1185863"/>
          <p14:tracePt t="8437" x="1257300" y="1166813"/>
          <p14:tracePt t="8445" x="1268413" y="1136650"/>
          <p14:tracePt t="8451" x="1290638" y="1103313"/>
          <p14:tracePt t="8459" x="1309688" y="1062038"/>
          <p14:tracePt t="8467" x="1328738" y="1027113"/>
          <p14:tracePt t="8475" x="1350963" y="996950"/>
          <p14:tracePt t="8483" x="1362075" y="974725"/>
          <p14:tracePt t="8491" x="1373188" y="958850"/>
          <p14:tracePt t="8502" x="1381125" y="947738"/>
          <p14:tracePt t="8508" x="1381125" y="944563"/>
          <p14:tracePt t="8514" x="1384300" y="933450"/>
          <p14:tracePt t="8522" x="1389063" y="925513"/>
          <p14:tracePt t="8532" x="1392238" y="917575"/>
          <p14:tracePt t="8538" x="1392238" y="909638"/>
          <p14:tracePt t="8546" x="1397000" y="898525"/>
          <p14:tracePt t="8554" x="1397000" y="890588"/>
          <p14:tracePt t="8562" x="1400175" y="884238"/>
          <p14:tracePt t="8570" x="1403350" y="876300"/>
          <p14:tracePt t="8576" x="1403350" y="873125"/>
          <p14:tracePt t="8585" x="1403350" y="868363"/>
          <p14:tracePt t="8592" x="1408113" y="865188"/>
          <p14:tracePt t="8600" x="1408113" y="860425"/>
          <p14:tracePt t="8608" x="1408113" y="857250"/>
          <p14:tracePt t="8623" x="1408113" y="854075"/>
          <p14:tracePt t="8686" x="1408113" y="849313"/>
          <p14:tracePt t="8691" x="1408113" y="846138"/>
          <p14:tracePt t="8699" x="1408113" y="838200"/>
          <p14:tracePt t="8707" x="1408113" y="830263"/>
          <p14:tracePt t="8715" x="1408113" y="823913"/>
          <p14:tracePt t="8723" x="1408113" y="815975"/>
          <p14:tracePt t="8731" x="1408113" y="808038"/>
          <p14:tracePt t="8739" x="1408113" y="800100"/>
          <p14:tracePt t="8747" x="1403350" y="793750"/>
          <p14:tracePt t="8753" x="1400175" y="785813"/>
          <p14:tracePt t="8761" x="1400175" y="781050"/>
          <p14:tracePt t="8769" x="1400175" y="777875"/>
          <p14:tracePt t="8777" x="1397000" y="774700"/>
          <p14:tracePt t="8793" x="1397000" y="769938"/>
          <p14:tracePt t="8855" x="1400175" y="769938"/>
          <p14:tracePt t="8877" x="1403350" y="769938"/>
          <p14:tracePt t="8885" x="1408113" y="774700"/>
          <p14:tracePt t="8893" x="1411288" y="769938"/>
          <p14:tracePt t="8901" x="1422400" y="774700"/>
          <p14:tracePt t="8909" x="1438275" y="774700"/>
          <p14:tracePt t="8918" x="1452563" y="774700"/>
          <p14:tracePt t="8925" x="1468438" y="774700"/>
          <p14:tracePt t="8931" x="1493838" y="774700"/>
          <p14:tracePt t="8939" x="1528763" y="774700"/>
          <p14:tracePt t="8947" x="1558925" y="774700"/>
          <p14:tracePt t="8955" x="1603375" y="774700"/>
          <p14:tracePt t="8963" x="1644650" y="774700"/>
          <p14:tracePt t="8971" x="1690688" y="774700"/>
          <p14:tracePt t="8979" x="1747838" y="774700"/>
          <p14:tracePt t="8987" x="1808163" y="774700"/>
          <p14:tracePt t="8993" x="1871663" y="774700"/>
          <p14:tracePt t="9001" x="1928813" y="769938"/>
          <p14:tracePt t="9009" x="1989138" y="769938"/>
          <p14:tracePt t="9018" x="2038350" y="766763"/>
          <p14:tracePt t="9025" x="2090738" y="758825"/>
          <p14:tracePt t="9034" x="2139950" y="758825"/>
          <p14:tracePt t="9041" x="2178050" y="758825"/>
          <p14:tracePt t="9049" x="2219325" y="758825"/>
          <p14:tracePt t="9055" x="2252663" y="758825"/>
          <p14:tracePt t="9063" x="2279650" y="758825"/>
          <p14:tracePt t="9071" x="2301875" y="758825"/>
          <p14:tracePt t="9080" x="2317750" y="758825"/>
          <p14:tracePt t="9087" x="2335213" y="758825"/>
          <p14:tracePt t="9095" x="2351088" y="763588"/>
          <p14:tracePt t="9103" x="2362200" y="763588"/>
          <p14:tracePt t="9111" x="2366963" y="766763"/>
          <p14:tracePt t="9133" x="2362200" y="766763"/>
          <p14:tracePt t="9141" x="2354263" y="766763"/>
          <p14:tracePt t="9149" x="2343150" y="763588"/>
          <p14:tracePt t="9157" x="2332038" y="758825"/>
          <p14:tracePt t="9165" x="2298700" y="755650"/>
          <p14:tracePt t="9171" x="2263775" y="744538"/>
          <p14:tracePt t="9179" x="2211388" y="739775"/>
          <p14:tracePt t="9188" x="2151063" y="728663"/>
          <p14:tracePt t="9195" x="2079625" y="720725"/>
          <p14:tracePt t="9203" x="1997075" y="709613"/>
          <p14:tracePt t="9212" x="1912938" y="698500"/>
          <p14:tracePt t="9220" x="1827213" y="687388"/>
          <p14:tracePt t="9227" x="1747838" y="684213"/>
          <p14:tracePt t="9235" x="1679575" y="684213"/>
          <p14:tracePt t="9242" x="1611313" y="684213"/>
          <p14:tracePt t="9251" x="1554163" y="684213"/>
          <p14:tracePt t="9257" x="1517650" y="684213"/>
          <p14:tracePt t="9265" x="1490663" y="687388"/>
          <p14:tracePt t="9273" x="1471613" y="690563"/>
          <p14:tracePt t="9283" x="1471613" y="695325"/>
          <p14:tracePt t="9304" x="1471613" y="690563"/>
          <p14:tracePt t="9319" x="1474788" y="695325"/>
          <p14:tracePt t="9328" x="1474788" y="690563"/>
          <p14:tracePt t="9335" x="1482725" y="695325"/>
          <p14:tracePt t="9343" x="1493838" y="698500"/>
          <p14:tracePt t="9350" x="1517650" y="703263"/>
          <p14:tracePt t="9357" x="1536700" y="703263"/>
          <p14:tracePt t="9365" x="1577975" y="709613"/>
          <p14:tracePt t="9373" x="1619250" y="709613"/>
          <p14:tracePt t="9381" x="1674813" y="714375"/>
          <p14:tracePt t="9390" x="1731963" y="714375"/>
          <p14:tracePt t="9397" x="1797050" y="714375"/>
          <p14:tracePt t="9406" x="1868488" y="714375"/>
          <p14:tracePt t="9411" x="1943100" y="714375"/>
          <p14:tracePt t="9420" x="2019300" y="714375"/>
          <p14:tracePt t="9427" x="2090738" y="714375"/>
          <p14:tracePt t="9435" x="2151063" y="714375"/>
          <p14:tracePt t="9443" x="2208213" y="714375"/>
          <p14:tracePt t="9452" x="2249488" y="714375"/>
          <p14:tracePt t="9459" x="2274888" y="714375"/>
          <p14:tracePt t="9467" x="2287588" y="714375"/>
          <p14:tracePt t="9473" x="2290763" y="714375"/>
          <p14:tracePt t="9505" x="2287588" y="714375"/>
          <p14:tracePt t="9513" x="2279650" y="714375"/>
          <p14:tracePt t="9519" x="2263775" y="709613"/>
          <p14:tracePt t="9527" x="2244725" y="706438"/>
          <p14:tracePt t="9535" x="2230438" y="706438"/>
          <p14:tracePt t="9543" x="2197100" y="703263"/>
          <p14:tracePt t="9551" x="2170113" y="698500"/>
          <p14:tracePt t="9559" x="2139950" y="698500"/>
          <p14:tracePt t="9567" x="2098675" y="698500"/>
          <p14:tracePt t="9575" x="2060575" y="695325"/>
          <p14:tracePt t="9583" x="2014538" y="695325"/>
          <p14:tracePt t="9589" x="1978025" y="695325"/>
          <p14:tracePt t="9597" x="1936750" y="695325"/>
          <p14:tracePt t="9605" x="1890713" y="695325"/>
          <p14:tracePt t="9613" x="1849438" y="695325"/>
          <p14:tracePt t="9621" x="1811338" y="695325"/>
          <p14:tracePt t="9629" x="1778000" y="695325"/>
          <p14:tracePt t="9637" x="1747838" y="695325"/>
          <p14:tracePt t="9645" x="1720850" y="695325"/>
          <p14:tracePt t="9651" x="1701800" y="695325"/>
          <p14:tracePt t="9659" x="1687513" y="695325"/>
          <p14:tracePt t="9667" x="1674813" y="695325"/>
          <p14:tracePt t="9675" x="1668463" y="695325"/>
          <p14:tracePt t="9683" x="1663700" y="695325"/>
          <p14:tracePt t="9721" x="1668463" y="695325"/>
          <p14:tracePt t="9745" x="1671638" y="698500"/>
          <p14:tracePt t="9753" x="1679575" y="698500"/>
          <p14:tracePt t="9761" x="1690688" y="706438"/>
          <p14:tracePt t="9767" x="1704975" y="709613"/>
          <p14:tracePt t="9775" x="1724025" y="714375"/>
          <p14:tracePt t="9783" x="1739900" y="714375"/>
          <p14:tracePt t="9791" x="1766888" y="717550"/>
          <p14:tracePt t="9799" x="1800225" y="717550"/>
          <p14:tracePt t="9807" x="1833563" y="720725"/>
          <p14:tracePt t="9815" x="1882775" y="720725"/>
          <p14:tracePt t="9823" x="1931988" y="720725"/>
          <p14:tracePt t="9829" x="1992313" y="720725"/>
          <p14:tracePt t="9837" x="2060575" y="720725"/>
          <p14:tracePt t="9845" x="2136775" y="720725"/>
          <p14:tracePt t="9853" x="2211388" y="720725"/>
          <p14:tracePt t="9861" x="2282825" y="720725"/>
          <p14:tracePt t="9869" x="2347913" y="720725"/>
          <p14:tracePt t="9877" x="2411413" y="720725"/>
          <p14:tracePt t="9885" x="2474913" y="720725"/>
          <p14:tracePt t="9891" x="2535238" y="720725"/>
          <p14:tracePt t="9899" x="2592388" y="720725"/>
          <p14:tracePt t="9907" x="2638425" y="720725"/>
          <p14:tracePt t="9915" x="2682875" y="720725"/>
          <p14:tracePt t="9923" x="2724150" y="720725"/>
          <p14:tracePt t="9931" x="2754313" y="720725"/>
          <p14:tracePt t="9939" x="2784475" y="720725"/>
          <p14:tracePt t="9947" x="2803525" y="720725"/>
          <p14:tracePt t="9953" x="2814638" y="720725"/>
          <p14:tracePt t="9968" x="2822575" y="720725"/>
          <p14:tracePt t="10000" x="2822575" y="717550"/>
          <p14:tracePt t="10008" x="2819400" y="717550"/>
          <p14:tracePt t="10017" x="2814638" y="714375"/>
          <p14:tracePt t="10032" x="2811463" y="714375"/>
          <p14:tracePt t="10040" x="2811463" y="709613"/>
          <p14:tracePt t="10048" x="2808288" y="709613"/>
          <p14:tracePt t="10070" x="2803525" y="709613"/>
          <p14:tracePt t="10078" x="2800350" y="709613"/>
          <p14:tracePt t="10086" x="2797175" y="709613"/>
          <p14:tracePt t="10094" x="2792413" y="706438"/>
          <p14:tracePt t="10103" x="2781300" y="703263"/>
          <p14:tracePt t="10110" x="2770188" y="698500"/>
          <p14:tracePt t="10115" x="2751138" y="698500"/>
          <p14:tracePt t="10124" x="2732088" y="695325"/>
          <p14:tracePt t="10132" x="2709863" y="695325"/>
          <p14:tracePt t="10140" x="2690813" y="695325"/>
          <p14:tracePt t="10148" x="2668588" y="695325"/>
          <p14:tracePt t="10157" x="2644775" y="695325"/>
          <p14:tracePt t="10164" x="2627313" y="695325"/>
          <p14:tracePt t="10172" x="2589213" y="695325"/>
          <p14:tracePt t="10180" x="2554288" y="695325"/>
          <p14:tracePt t="10187" x="2513013" y="695325"/>
          <p14:tracePt t="10194" x="2463800" y="695325"/>
          <p14:tracePt t="10203" x="2414588" y="695325"/>
          <p14:tracePt t="10210" x="2354263" y="695325"/>
          <p14:tracePt t="10220" x="2298700" y="695325"/>
          <p14:tracePt t="10226" x="2244725" y="695325"/>
          <p14:tracePt t="10235" x="2189163" y="695325"/>
          <p14:tracePt t="10242" x="2132013" y="695325"/>
          <p14:tracePt t="10248" x="2082800" y="695325"/>
          <p14:tracePt t="10256" x="2033588" y="695325"/>
          <p14:tracePt t="10264" x="1989138" y="695325"/>
          <p14:tracePt t="10272" x="1943100" y="695325"/>
          <p14:tracePt t="10280" x="1905000" y="695325"/>
          <p14:tracePt t="10288" x="1868488" y="695325"/>
          <p14:tracePt t="10296" x="1849438" y="695325"/>
          <p14:tracePt t="10304" x="1838325" y="695325"/>
          <p14:tracePt t="10310" x="1833563" y="695325"/>
          <p14:tracePt t="10326" x="1833563" y="690563"/>
          <p14:tracePt t="10350" x="1833563" y="687388"/>
          <p14:tracePt t="10396" x="1838325" y="690563"/>
          <p14:tracePt t="10426" x="1844675" y="695325"/>
          <p14:tracePt t="10435" x="1852613" y="695325"/>
          <p14:tracePt t="10442" x="1871663" y="703263"/>
          <p14:tracePt t="10451" x="1890713" y="706438"/>
          <p14:tracePt t="10458" x="1924050" y="709613"/>
          <p14:tracePt t="10466" x="1958975" y="717550"/>
          <p14:tracePt t="10474" x="2000250" y="717550"/>
          <p14:tracePt t="10480" x="2057400" y="720725"/>
          <p14:tracePt t="10488" x="2117725" y="720725"/>
          <p14:tracePt t="10496" x="2178050" y="720725"/>
          <p14:tracePt t="10504" x="2241550" y="720725"/>
          <p14:tracePt t="10512" x="2301875" y="720725"/>
          <p14:tracePt t="10520" x="2366963" y="720725"/>
          <p14:tracePt t="10528" x="2433638" y="720725"/>
          <p14:tracePt t="10536" x="2505075" y="720725"/>
          <p14:tracePt t="10542" x="2573338" y="720725"/>
          <p14:tracePt t="10550" x="2649538" y="720725"/>
          <p14:tracePt t="10558" x="2717800" y="720725"/>
          <p14:tracePt t="10566" x="2781300" y="720725"/>
          <p14:tracePt t="10574" x="2838450" y="720725"/>
          <p14:tracePt t="10582" x="2882900" y="720725"/>
          <p14:tracePt t="10590" x="2924175" y="720725"/>
          <p14:tracePt t="10598" x="2959100" y="720725"/>
          <p14:tracePt t="10604" x="2989263" y="720725"/>
          <p14:tracePt t="10612" x="3000375" y="720725"/>
          <p14:tracePt t="10619" x="3003550" y="720725"/>
          <p14:tracePt t="10722" x="3000375" y="720725"/>
          <p14:tracePt t="10753" x="2997200" y="720725"/>
          <p14:tracePt t="10769" x="2992438" y="720725"/>
          <p14:tracePt t="10783" x="2989263" y="720725"/>
          <p14:tracePt t="10791" x="2981325" y="720725"/>
          <p14:tracePt t="10798" x="2970213" y="720725"/>
          <p14:tracePt t="10805" x="2954338" y="720725"/>
          <p14:tracePt t="10813" x="2940050" y="720725"/>
          <p14:tracePt t="10821" x="2921000" y="725488"/>
          <p14:tracePt t="10829" x="2898775" y="728663"/>
          <p14:tracePt t="10837" x="2868613" y="728663"/>
          <p14:tracePt t="10846" x="2841625" y="728663"/>
          <p14:tracePt t="10852" x="2811463" y="728663"/>
          <p14:tracePt t="10859" x="2770188" y="728663"/>
          <p14:tracePt t="10867" x="2732088" y="728663"/>
          <p14:tracePt t="10875" x="2682875" y="728663"/>
          <p14:tracePt t="10882" x="2641600" y="725488"/>
          <p14:tracePt t="10891" x="2603500" y="725488"/>
          <p14:tracePt t="10900" x="2566988" y="720725"/>
          <p14:tracePt t="10905" x="2540000" y="720725"/>
          <p14:tracePt t="10913" x="2520950" y="720725"/>
          <p14:tracePt t="10921" x="2505075" y="720725"/>
          <p14:tracePt t="10929" x="2490788" y="720725"/>
          <p14:tracePt t="10937" x="2474913" y="720725"/>
          <p14:tracePt t="10945" x="2463800" y="720725"/>
          <p14:tracePt t="10951" x="2449513" y="720725"/>
          <p14:tracePt t="10959" x="2441575" y="720725"/>
          <p14:tracePt t="10968" x="2433638" y="725488"/>
          <p14:tracePt t="10975" x="2430463" y="725488"/>
          <p14:tracePt t="10984" x="2422525" y="728663"/>
          <p14:tracePt t="10991" x="2414588" y="728663"/>
          <p14:tracePt t="11000" x="2411413" y="733425"/>
          <p14:tracePt t="11007" x="2403475" y="736600"/>
          <p14:tracePt t="11015" x="2392363" y="739775"/>
          <p14:tracePt t="11021" x="2392363" y="744538"/>
          <p14:tracePt t="11029" x="2384425" y="747713"/>
          <p14:tracePt t="11037" x="2384425" y="750888"/>
          <p14:tracePt t="11046" x="2381250" y="750888"/>
          <p14:tracePt t="11053" x="2381250" y="755650"/>
          <p14:tracePt t="11138" x="2378075" y="755650"/>
          <p14:tracePt t="11146" x="2370138" y="755650"/>
          <p14:tracePt t="11162" x="2359025" y="755650"/>
          <p14:tracePt t="11169" x="2347913" y="755650"/>
          <p14:tracePt t="11177" x="2343150" y="755650"/>
          <p14:tracePt t="11185" x="2335213" y="755650"/>
          <p14:tracePt t="11194" x="2328863" y="755650"/>
          <p14:tracePt t="11207" x="2324100" y="755650"/>
          <p14:tracePt t="11224" x="2320925" y="755650"/>
          <p14:tracePt t="11232" x="2317750" y="755650"/>
          <p14:tracePt t="11240" x="2312988" y="755650"/>
          <p14:tracePt t="11255" x="2309813" y="755650"/>
          <p14:tracePt t="11261" x="2301875" y="755650"/>
          <p14:tracePt t="11269" x="2293938" y="755650"/>
          <p14:tracePt t="11277" x="2290763" y="755650"/>
          <p14:tracePt t="11285" x="2282825" y="755650"/>
          <p14:tracePt t="11294" x="2279650" y="755650"/>
          <p14:tracePt t="11302" x="2268538" y="755650"/>
          <p14:tracePt t="11310" x="2257425" y="755650"/>
          <p14:tracePt t="11315" x="2244725" y="755650"/>
          <p14:tracePt t="11323" x="2227263" y="755650"/>
          <p14:tracePt t="11332" x="2211388" y="755650"/>
          <p14:tracePt t="11340" x="2192338" y="755650"/>
          <p14:tracePt t="11347" x="2170113" y="755650"/>
          <p14:tracePt t="11355" x="2147888" y="755650"/>
          <p14:tracePt t="11363" x="2132013" y="755650"/>
          <p14:tracePt t="11371" x="2105025" y="755650"/>
          <p14:tracePt t="11377" x="2079625" y="755650"/>
          <p14:tracePt t="11385" x="2060575" y="755650"/>
          <p14:tracePt t="11393" x="2038350" y="755650"/>
          <p14:tracePt t="11401" x="2014538" y="755650"/>
          <p14:tracePt t="11409" x="1997075" y="755650"/>
          <p14:tracePt t="11418" x="1973263" y="755650"/>
          <p14:tracePt t="11426" x="1954213" y="755650"/>
          <p14:tracePt t="11434" x="1943100" y="755650"/>
          <p14:tracePt t="11442" x="1939925" y="755650"/>
          <p14:tracePt t="11503" x="1943100" y="755650"/>
          <p14:tracePt t="11536" x="1947863" y="758825"/>
          <p14:tracePt t="11542" x="1951038" y="763588"/>
          <p14:tracePt t="11552" x="1958975" y="763588"/>
          <p14:tracePt t="11559" x="1966913" y="766763"/>
          <p14:tracePt t="11564" x="1973263" y="766763"/>
          <p14:tracePt t="11573" x="1978025" y="769938"/>
          <p14:tracePt t="11582" x="1989138" y="769938"/>
          <p14:tracePt t="11588" x="2000250" y="774700"/>
          <p14:tracePt t="11597" x="2008188" y="777875"/>
          <p14:tracePt t="11604" x="2019300" y="777875"/>
          <p14:tracePt t="11612" x="2033588" y="777875"/>
          <p14:tracePt t="11621" x="2041525" y="777875"/>
          <p14:tracePt t="11628" x="2052638" y="777875"/>
          <p14:tracePt t="11638" x="2060575" y="777875"/>
          <p14:tracePt t="11642" x="2068513" y="777875"/>
          <p14:tracePt t="11653" x="2074863" y="777875"/>
          <p14:tracePt t="11658" x="2090738" y="781050"/>
          <p14:tracePt t="11666" x="2105025" y="781050"/>
          <p14:tracePt t="11676" x="2117725" y="781050"/>
          <p14:tracePt t="11682" x="2136775" y="781050"/>
          <p14:tracePt t="11689" x="2159000" y="781050"/>
          <p14:tracePt t="11697" x="2178050" y="781050"/>
          <p14:tracePt t="11704" x="2197100" y="781050"/>
          <p14:tracePt t="11712" x="2211388" y="777875"/>
          <p14:tracePt t="11720" x="2222500" y="774700"/>
          <p14:tracePt t="11728" x="2230438" y="774700"/>
          <p14:tracePt t="11738" x="2238375" y="766763"/>
          <p14:tracePt t="11745" x="2241550" y="763588"/>
          <p14:tracePt t="11753" x="2249488" y="763588"/>
          <p14:tracePt t="11759" x="2252663" y="755650"/>
          <p14:tracePt t="11766" x="2257425" y="755650"/>
          <p14:tracePt t="11773" x="2260600" y="750888"/>
          <p14:tracePt t="11781" x="2263775" y="750888"/>
          <p14:tracePt t="11797" x="2263775" y="747713"/>
          <p14:tracePt t="11805" x="2268538" y="747713"/>
          <p14:tracePt t="11844" x="2268538" y="750888"/>
          <p14:tracePt t="11990" x="2271713" y="750888"/>
          <p14:tracePt t="12014" x="2274888" y="750888"/>
          <p14:tracePt t="12021" x="2282825" y="750888"/>
          <p14:tracePt t="12031" x="2290763" y="750888"/>
          <p14:tracePt t="12037" x="2298700" y="750888"/>
          <p14:tracePt t="12045" x="2305050" y="750888"/>
          <p14:tracePt t="12052" x="2317750" y="750888"/>
          <p14:tracePt t="12059" x="2328863" y="750888"/>
          <p14:tracePt t="12069" x="2339975" y="750888"/>
          <p14:tracePt t="12076" x="2351088" y="750888"/>
          <p14:tracePt t="12084" x="2362200" y="750888"/>
          <p14:tracePt t="12091" x="2370138" y="750888"/>
          <p14:tracePt t="12100" x="2378075" y="750888"/>
          <p14:tracePt t="12105" x="2381250" y="750888"/>
          <p14:tracePt t="12113" x="2384425" y="755650"/>
          <p14:tracePt t="12122" x="2381250" y="755650"/>
          <p14:tracePt t="12145" x="2381250" y="758825"/>
          <p14:tracePt t="12154" x="2373313" y="763588"/>
          <p14:tracePt t="12161" x="2370138" y="766763"/>
          <p14:tracePt t="12170" x="2359025" y="769938"/>
          <p14:tracePt t="12175" x="2347913" y="774700"/>
          <p14:tracePt t="12184" x="2328863" y="777875"/>
          <p14:tracePt t="12191" x="2317750" y="777875"/>
          <p14:tracePt t="12199" x="2293938" y="781050"/>
          <p14:tracePt t="12208" x="2271713" y="781050"/>
          <p14:tracePt t="12215" x="2249488" y="781050"/>
          <p14:tracePt t="12223" x="2211388" y="781050"/>
          <p14:tracePt t="12230" x="2170113" y="777875"/>
          <p14:tracePt t="12239" x="2117725" y="777875"/>
          <p14:tracePt t="12245" x="2060575" y="774700"/>
          <p14:tracePt t="12253" x="1997075" y="769938"/>
          <p14:tracePt t="12261" x="1928813" y="769938"/>
          <p14:tracePt t="12270" x="1868488" y="769938"/>
          <p14:tracePt t="12278" x="1814513" y="766763"/>
          <p14:tracePt t="12284" x="1770063" y="766763"/>
          <p14:tracePt t="12291" x="1736725" y="766763"/>
          <p14:tracePt t="12300" x="1712913" y="766763"/>
          <p14:tracePt t="12307" x="1701800" y="766763"/>
          <p14:tracePt t="12315" x="1693863" y="769938"/>
          <p14:tracePt t="12323" x="1693863" y="774700"/>
          <p14:tracePt t="12409" x="1693863" y="769938"/>
          <p14:tracePt t="12456" x="1698625" y="769938"/>
          <p14:tracePt t="12649" x="1698625" y="774700"/>
          <p14:tracePt t="12656" x="1693863" y="774700"/>
          <p14:tracePt t="12673" x="1687513" y="781050"/>
          <p14:tracePt t="12680" x="1674813" y="796925"/>
          <p14:tracePt t="12690" x="1660525" y="808038"/>
          <p14:tracePt t="12696" x="1644650" y="819150"/>
          <p14:tracePt t="12705" x="1630363" y="830263"/>
          <p14:tracePt t="12710" x="1619250" y="842963"/>
          <p14:tracePt t="12721" x="1611313" y="846138"/>
          <p14:tracePt t="12726" x="1603375" y="854075"/>
          <p14:tracePt t="12736" x="1600200" y="854075"/>
          <p14:tracePt t="12771" x="1600200" y="849313"/>
          <p14:tracePt t="12787" x="1597025" y="846138"/>
          <p14:tracePt t="12803" x="1592263" y="842963"/>
          <p14:tracePt t="12811" x="1589088" y="838200"/>
          <p14:tracePt t="12827" x="1584325" y="835025"/>
          <p14:tracePt t="12841" x="1581150" y="830263"/>
          <p14:tracePt t="12849" x="1581150" y="827088"/>
          <p14:tracePt t="12857" x="1577975" y="827088"/>
          <p14:tracePt t="12865" x="1577975" y="823913"/>
          <p14:tracePt t="12881" x="1573213" y="823913"/>
          <p14:tracePt t="12887" x="1573213" y="819150"/>
          <p14:tracePt t="12895" x="1570038" y="819150"/>
          <p14:tracePt t="13408" x="1570038" y="815975"/>
          <p14:tracePt t="13524" x="1566863" y="815975"/>
          <p14:tracePt t="14638" x="1562100" y="815975"/>
          <p14:tracePt t="14646" x="1562100" y="819150"/>
          <p14:tracePt t="14654" x="1554163" y="823913"/>
          <p14:tracePt t="14663" x="1539875" y="830263"/>
          <p14:tracePt t="14670" x="1517650" y="835025"/>
          <p14:tracePt t="14678" x="1501775" y="842963"/>
          <p14:tracePt t="14689" x="1468438" y="849313"/>
          <p14:tracePt t="14692" x="1438275" y="854075"/>
          <p14:tracePt t="14702" x="1414463" y="857250"/>
          <p14:tracePt t="14709" x="1392238" y="860425"/>
          <p14:tracePt t="14718" x="1373188" y="865188"/>
          <p14:tracePt t="14725" x="1366838" y="865188"/>
          <p14:tracePt t="14734" x="1354138" y="865188"/>
          <p14:tracePt t="14739" x="1347788" y="865188"/>
          <p14:tracePt t="14747" x="1343025" y="865188"/>
          <p14:tracePt t="14965" x="1347788" y="865188"/>
          <p14:tracePt t="15196" x="1343025" y="865188"/>
          <p14:tracePt t="15258" x="1339850" y="857250"/>
          <p14:tracePt t="15266" x="1323975" y="849313"/>
          <p14:tracePt t="15274" x="1306513" y="842963"/>
          <p14:tracePt t="15281" x="1282700" y="830263"/>
          <p14:tracePt t="15289" x="1252538" y="819150"/>
          <p14:tracePt t="15297" x="1227138" y="808038"/>
          <p14:tracePt t="15303" x="1192213" y="796925"/>
          <p14:tracePt t="15311" x="1166813" y="793750"/>
          <p14:tracePt t="15319" x="1136650" y="788988"/>
          <p14:tracePt t="15327" x="1112838" y="788988"/>
          <p14:tracePt t="15336" x="1090613" y="788988"/>
          <p14:tracePt t="15344" x="1060450" y="788988"/>
          <p14:tracePt t="15352" x="1038225" y="793750"/>
          <p14:tracePt t="15357" x="1008063" y="796925"/>
          <p14:tracePt t="15366" x="981075" y="804863"/>
          <p14:tracePt t="15373" x="950913" y="808038"/>
          <p14:tracePt t="15382" x="912813" y="812800"/>
          <p14:tracePt t="15389" x="879475" y="815975"/>
          <p14:tracePt t="15398" x="844550" y="819150"/>
          <p14:tracePt t="15406" x="819150" y="827088"/>
          <p14:tracePt t="15413" x="796925" y="830263"/>
          <p14:tracePt t="15421" x="766763" y="835025"/>
          <p14:tracePt t="15427" x="742950" y="835025"/>
          <p14:tracePt t="15436" x="717550" y="835025"/>
          <p14:tracePt t="15444" x="693738" y="835025"/>
          <p14:tracePt t="15453" x="671513" y="835025"/>
          <p14:tracePt t="15459" x="641350" y="830263"/>
          <p14:tracePt t="15469" x="614363" y="823913"/>
          <p14:tracePt t="15476" x="592138" y="819150"/>
          <p14:tracePt t="15482" x="577850" y="819150"/>
          <p14:tracePt t="15490" x="566738" y="815975"/>
          <p14:tracePt t="15500" x="558800" y="815975"/>
          <p14:tracePt t="15506" x="550863" y="812800"/>
          <p14:tracePt t="15514" x="547688" y="812800"/>
          <p14:tracePt t="15522" x="542925" y="812800"/>
          <p14:tracePt t="15529" x="539750" y="812800"/>
          <p14:tracePt t="15544" x="536575" y="808038"/>
          <p14:tracePt t="15552" x="528638" y="804863"/>
          <p14:tracePt t="15560" x="523875" y="804863"/>
          <p14:tracePt t="15569" x="517525" y="800100"/>
          <p14:tracePt t="15575" x="506413" y="793750"/>
          <p14:tracePt t="15584" x="498475" y="788988"/>
          <p14:tracePt t="15591" x="482600" y="781050"/>
          <p14:tracePt t="15599" x="471488" y="774700"/>
          <p14:tracePt t="15605" x="460375" y="769938"/>
          <p14:tracePt t="15613" x="457200" y="769938"/>
          <p14:tracePt t="15621" x="452438" y="769938"/>
          <p14:tracePt t="15833" x="449263" y="766763"/>
          <p14:tracePt t="15838" x="449263" y="769938"/>
          <p14:tracePt t="15847" x="446088" y="766763"/>
          <p14:tracePt t="15854" x="438150" y="766763"/>
          <p14:tracePt t="15863" x="430213" y="766763"/>
          <p14:tracePt t="15871" x="427038" y="766763"/>
          <p14:tracePt t="15881" x="414338" y="766763"/>
          <p14:tracePt t="15887" x="407988" y="766763"/>
          <p14:tracePt t="15895" x="400050" y="766763"/>
          <p14:tracePt t="15906" x="388938" y="766763"/>
          <p14:tracePt t="15910" x="373063" y="766763"/>
          <p14:tracePt t="15916" x="358775" y="766763"/>
          <p14:tracePt t="15925" x="347663" y="766763"/>
          <p14:tracePt t="15932" x="331788" y="766763"/>
          <p14:tracePt t="15940" x="312738" y="766763"/>
          <p14:tracePt t="15950" x="298450" y="766763"/>
          <p14:tracePt t="15955" x="279400" y="766763"/>
          <p14:tracePt t="15964" x="268288" y="766763"/>
          <p14:tracePt t="15969" x="260350" y="766763"/>
          <p14:tracePt t="15977" x="257175" y="766763"/>
          <p14:tracePt t="16085" x="257175" y="763588"/>
          <p14:tracePt t="16093" x="257175" y="758825"/>
          <p14:tracePt t="16101" x="257175" y="755650"/>
          <p14:tracePt t="16110" x="252413" y="744538"/>
          <p14:tracePt t="16118" x="252413" y="733425"/>
          <p14:tracePt t="16125" x="249238" y="720725"/>
          <p14:tracePt t="16134" x="246063" y="709613"/>
          <p14:tracePt t="16141" x="241300" y="703263"/>
          <p14:tracePt t="16147" x="233363" y="687388"/>
          <p14:tracePt t="16155" x="233363" y="684213"/>
          <p14:tracePt t="16163" x="230188" y="676275"/>
          <p14:tracePt t="16172" x="222250" y="665163"/>
          <p14:tracePt t="16179" x="219075" y="657225"/>
          <p14:tracePt t="16187" x="215900" y="654050"/>
          <p14:tracePt t="16195" x="211138" y="646113"/>
          <p14:tracePt t="16201" x="211138" y="641350"/>
          <p14:tracePt t="16209" x="207963" y="641350"/>
          <p14:tracePt t="16376" x="211138" y="641350"/>
          <p14:tracePt t="16398" x="219075" y="638175"/>
          <p14:tracePt t="16404" x="222250" y="638175"/>
          <p14:tracePt t="16412" x="230188" y="638175"/>
          <p14:tracePt t="16422" x="233363" y="638175"/>
          <p14:tracePt t="16428" x="241300" y="638175"/>
          <p14:tracePt t="16437" x="252413" y="638175"/>
          <p14:tracePt t="16442" x="260350" y="638175"/>
          <p14:tracePt t="16452" x="271463" y="638175"/>
          <p14:tracePt t="16458" x="287338" y="638175"/>
          <p14:tracePt t="16467" x="298450" y="635000"/>
          <p14:tracePt t="16474" x="317500" y="635000"/>
          <p14:tracePt t="16483" x="336550" y="635000"/>
          <p14:tracePt t="16492" x="347663" y="635000"/>
          <p14:tracePt t="16498" x="366713" y="635000"/>
          <p14:tracePt t="16503" x="384175" y="635000"/>
          <p14:tracePt t="16513" x="407988" y="635000"/>
          <p14:tracePt t="16520" x="427038" y="635000"/>
          <p14:tracePt t="16528" x="452438" y="635000"/>
          <p14:tracePt t="16536" x="487363" y="635000"/>
          <p14:tracePt t="16543" x="517525" y="635000"/>
          <p14:tracePt t="16552" x="558800" y="635000"/>
          <p14:tracePt t="16560" x="592138" y="635000"/>
          <p14:tracePt t="16565" x="627063" y="635000"/>
          <p14:tracePt t="16574" x="668338" y="635000"/>
          <p14:tracePt t="16582" x="706438" y="635000"/>
          <p14:tracePt t="16589" x="747713" y="635000"/>
          <p14:tracePt t="16597" x="788988" y="635000"/>
          <p14:tracePt t="16605" x="827088" y="635000"/>
          <p14:tracePt t="16614" x="871538" y="630238"/>
          <p14:tracePt t="16621" x="912813" y="630238"/>
          <p14:tracePt t="16627" x="958850" y="630238"/>
          <p14:tracePt t="16636" x="996950" y="627063"/>
          <p14:tracePt t="16644" x="1038225" y="623888"/>
          <p14:tracePt t="16652" x="1090613" y="623888"/>
          <p14:tracePt t="16659" x="1136650" y="623888"/>
          <p14:tracePt t="16670" x="1196975" y="623888"/>
          <p14:tracePt t="16675" x="1252538" y="623888"/>
          <p14:tracePt t="16682" x="1320800" y="623888"/>
          <p14:tracePt t="16691" x="1397000" y="623888"/>
          <p14:tracePt t="16697" x="1471613" y="623888"/>
          <p14:tracePt t="16705" x="1558925" y="623888"/>
          <p14:tracePt t="16713" x="1638300" y="623888"/>
          <p14:tracePt t="16722" x="1720850" y="623888"/>
          <p14:tracePt t="16730" x="1808163" y="623888"/>
          <p14:tracePt t="16736" x="1890713" y="623888"/>
          <p14:tracePt t="16744" x="1978025" y="623888"/>
          <p14:tracePt t="16752" x="2057400" y="623888"/>
          <p14:tracePt t="16760" x="2139950" y="623888"/>
          <p14:tracePt t="16769" x="2214563" y="623888"/>
          <p14:tracePt t="16776" x="2290763" y="623888"/>
          <p14:tracePt t="16785" x="2362200" y="623888"/>
          <p14:tracePt t="16791" x="2430463" y="623888"/>
          <p14:tracePt t="16797" x="2493963" y="623888"/>
          <p14:tracePt t="16805" x="2559050" y="623888"/>
          <p14:tracePt t="16813" x="2619375" y="623888"/>
          <p14:tracePt t="16821" x="2674938" y="623888"/>
          <p14:tracePt t="16829" x="2728913" y="623888"/>
          <p14:tracePt t="16837" x="2784475" y="623888"/>
          <p14:tracePt t="16845" x="2841625" y="623888"/>
          <p14:tracePt t="16853" x="2894013" y="623888"/>
          <p14:tracePt t="16859" x="2943225" y="623888"/>
          <p14:tracePt t="16868" x="2992438" y="623888"/>
          <p14:tracePt t="16875" x="3033713" y="623888"/>
          <p14:tracePt t="16883" x="3074988" y="623888"/>
          <p14:tracePt t="16901" x="3162300" y="623888"/>
          <p14:tracePt t="16907" x="3203575" y="623888"/>
          <p14:tracePt t="16915" x="3238500" y="623888"/>
          <p14:tracePt t="16921" x="3268663" y="623888"/>
          <p14:tracePt t="16929" x="3290888" y="623888"/>
          <p14:tracePt t="16937" x="3309938" y="623888"/>
          <p14:tracePt t="16945" x="3324225" y="627063"/>
          <p14:tracePt t="16953" x="3343275" y="627063"/>
          <p14:tracePt t="16962" x="3354388" y="630238"/>
          <p14:tracePt t="16971" x="3365500" y="635000"/>
          <p14:tracePt t="16978" x="3381375" y="638175"/>
          <p14:tracePt t="16985" x="3395663" y="641350"/>
          <p14:tracePt t="16991" x="3403600" y="641350"/>
          <p14:tracePt t="17001" x="3408363" y="641350"/>
          <p14:tracePt t="17125" x="3411538" y="649288"/>
          <p14:tracePt t="17132" x="3414713" y="654050"/>
          <p14:tracePt t="17140" x="3422650" y="657225"/>
          <p14:tracePt t="17148" x="3427413" y="660400"/>
          <p14:tracePt t="17157" x="3430588" y="665163"/>
          <p14:tracePt t="17162" x="3433763" y="668338"/>
          <p14:tracePt t="17171" x="3438525" y="671513"/>
          <p14:tracePt t="17178" x="3441700" y="676275"/>
          <p14:tracePt t="17188" x="3444875" y="676275"/>
          <p14:tracePt t="17194" x="3444875" y="679450"/>
          <p14:tracePt t="17203" x="3449638" y="684213"/>
          <p14:tracePt t="17220" x="3449638" y="687388"/>
          <p14:tracePt t="17241" x="3449638" y="695325"/>
          <p14:tracePt t="17256" x="3449638" y="706438"/>
          <p14:tracePt t="17265" x="3449638" y="714375"/>
          <p14:tracePt t="17272" x="3449638" y="720725"/>
          <p14:tracePt t="17278" x="3449638" y="728663"/>
          <p14:tracePt t="17287" x="3449638" y="736600"/>
          <p14:tracePt t="17294" x="3449638" y="739775"/>
          <p14:tracePt t="17304" x="3449638" y="744538"/>
          <p14:tracePt t="17312" x="3449638" y="747713"/>
          <p14:tracePt t="17356" x="3444875" y="747713"/>
          <p14:tracePt t="17410" x="3441700" y="750888"/>
          <p14:tracePt t="17419" x="3438525" y="747713"/>
          <p14:tracePt t="17427" x="3433763" y="747713"/>
          <p14:tracePt t="17436" x="3430588" y="750888"/>
          <p14:tracePt t="17443" x="3427413" y="750888"/>
          <p14:tracePt t="17452" x="3422650" y="758825"/>
          <p14:tracePt t="17457" x="3419475" y="758825"/>
          <p14:tracePt t="17464" x="3411538" y="763588"/>
          <p14:tracePt t="17472" x="3403600" y="766763"/>
          <p14:tracePt t="17482" x="3400425" y="766763"/>
          <p14:tracePt t="17490" x="3392488" y="774700"/>
          <p14:tracePt t="17497" x="3389313" y="774700"/>
          <p14:tracePt t="17505" x="3384550" y="777875"/>
          <p14:tracePt t="17510" x="3378200" y="781050"/>
          <p14:tracePt t="17523" x="3373438" y="785813"/>
          <p14:tracePt t="17527" x="3365500" y="788988"/>
          <p14:tracePt t="17536" x="3362325" y="788988"/>
          <p14:tracePt t="17542" x="3354388" y="793750"/>
          <p14:tracePt t="17553" x="3343275" y="796925"/>
          <p14:tracePt t="17558" x="3332163" y="796925"/>
          <p14:tracePt t="17572" x="3313113" y="800100"/>
          <p14:tracePt t="17576" x="3290888" y="800100"/>
          <p14:tracePt t="17580" x="3271838" y="800100"/>
          <p14:tracePt t="17588" x="3230563" y="800100"/>
          <p14:tracePt t="17597" x="3184525" y="800100"/>
          <p14:tracePt t="17604" x="3128963" y="800100"/>
          <p14:tracePt t="17613" x="3063875" y="800100"/>
          <p14:tracePt t="17623" x="3000375" y="800100"/>
          <p14:tracePt t="17628" x="2924175" y="800100"/>
          <p14:tracePt t="17639" x="2849563" y="800100"/>
          <p14:tracePt t="17644" x="2778125" y="800100"/>
          <p14:tracePt t="17652" x="2693988" y="804863"/>
          <p14:tracePt t="17658" x="2622550" y="812800"/>
          <p14:tracePt t="17669" x="2535238" y="819150"/>
          <p14:tracePt t="17674" x="2452688" y="830263"/>
          <p14:tracePt t="17682" x="2362200" y="838200"/>
          <p14:tracePt t="17690" x="2263775" y="846138"/>
          <p14:tracePt t="17695" x="2166938" y="849313"/>
          <p14:tracePt t="17704" x="2052638" y="849313"/>
          <p14:tracePt t="17713" x="1936750" y="849313"/>
          <p14:tracePt t="17720" x="1827213" y="849313"/>
          <p14:tracePt t="17727" x="1724025" y="849313"/>
          <p14:tracePt t="17735" x="1630363" y="849313"/>
          <p14:tracePt t="17744" x="1543050" y="849313"/>
          <p14:tracePt t="17750" x="1468438" y="849313"/>
          <p14:tracePt t="17758" x="1408113" y="849313"/>
          <p14:tracePt t="17765" x="1347788" y="849313"/>
          <p14:tracePt t="17774" x="1298575" y="849313"/>
          <p14:tracePt t="17781" x="1260475" y="849313"/>
          <p14:tracePt t="17789" x="1230313" y="849313"/>
          <p14:tracePt t="17798" x="1203325" y="846138"/>
          <p14:tracePt t="17806" x="1177925" y="842963"/>
          <p14:tracePt t="17813" x="1162050" y="842963"/>
          <p14:tracePt t="17820" x="1147763" y="835025"/>
          <p14:tracePt t="17827" x="1139825" y="835025"/>
          <p14:tracePt t="17844" x="1139825" y="830263"/>
          <p14:tracePt t="17891" x="1136650" y="830263"/>
          <p14:tracePt t="17936" x="1139825" y="830263"/>
          <p14:tracePt t="17999" x="1143000" y="830263"/>
          <p14:tracePt t="18015" x="1147763" y="830263"/>
          <p14:tracePt t="18030" x="1150938" y="830263"/>
          <p14:tracePt t="18038" x="1158875" y="835025"/>
          <p14:tracePt t="18051" x="1162050" y="838200"/>
          <p14:tracePt t="18060" x="1166813" y="838200"/>
          <p14:tracePt t="18069" x="1169988" y="842963"/>
          <p14:tracePt t="18099" x="1169988" y="838200"/>
          <p14:tracePt t="30175" x="1169988" y="842963"/>
          <p14:tracePt t="30197" x="1173163" y="846138"/>
          <p14:tracePt t="30204" x="1181100" y="854075"/>
          <p14:tracePt t="30212" x="1184275" y="868363"/>
          <p14:tracePt t="30221" x="1184275" y="884238"/>
          <p14:tracePt t="30228" x="1173163" y="906463"/>
          <p14:tracePt t="30237" x="1158875" y="933450"/>
          <p14:tracePt t="30244" x="1139825" y="947738"/>
          <p14:tracePt t="30252" x="1117600" y="977900"/>
          <p14:tracePt t="30259" x="1082675" y="1000125"/>
          <p14:tracePt t="30265" x="1052513" y="1019175"/>
          <p14:tracePt t="30273" x="1022350" y="1042988"/>
          <p14:tracePt t="30281" x="992188" y="1057275"/>
          <p14:tracePt t="30289" x="966788" y="1073150"/>
          <p14:tracePt t="30297" x="939800" y="1084263"/>
          <p14:tracePt t="30305" x="912813" y="1095375"/>
          <p14:tracePt t="30313" x="890588" y="1109663"/>
          <p14:tracePt t="30321" x="863600" y="1117600"/>
          <p14:tracePt t="30327" x="841375" y="1125538"/>
          <p14:tracePt t="30335" x="827088" y="1133475"/>
          <p14:tracePt t="30344" x="814388" y="1136650"/>
          <p14:tracePt t="30352" x="803275" y="1136650"/>
          <p14:tracePt t="30359" x="800100" y="1136650"/>
          <p14:tracePt t="30429" x="796925" y="1133475"/>
          <p14:tracePt t="30437" x="796925" y="1128713"/>
          <p14:tracePt t="30443" x="792163" y="1128713"/>
          <p14:tracePt t="30452" x="792163" y="1125538"/>
          <p14:tracePt t="30468" x="788988" y="1125538"/>
          <p14:tracePt t="30475" x="788988" y="1122363"/>
          <p14:tracePt t="30491" x="784225" y="1117600"/>
          <p14:tracePt t="30537" x="784225" y="1114425"/>
          <p14:tracePt t="30639" x="788988" y="1114425"/>
          <p14:tracePt t="30646" x="788988" y="1109663"/>
          <p14:tracePt t="30654" x="792163" y="1109663"/>
          <p14:tracePt t="30663" x="796925" y="1109663"/>
          <p14:tracePt t="30672" x="800100" y="1109663"/>
          <p14:tracePt t="30679" x="808038" y="1109663"/>
          <p14:tracePt t="30689" x="808038" y="1106488"/>
          <p14:tracePt t="30694" x="814388" y="1109663"/>
          <p14:tracePt t="30700" x="822325" y="1106488"/>
          <p14:tracePt t="30710" x="827088" y="1106488"/>
          <p14:tracePt t="30716" x="830263" y="1106488"/>
          <p14:tracePt t="30724" x="833438" y="1106488"/>
          <p14:tracePt t="30731" x="841375" y="1106488"/>
          <p14:tracePt t="30739" x="844550" y="1103313"/>
          <p14:tracePt t="30745" x="849313" y="1103313"/>
          <p14:tracePt t="30753" x="852488" y="1103313"/>
          <p14:tracePt t="30761" x="857250" y="1103313"/>
          <p14:tracePt t="30769" x="860425" y="1103313"/>
          <p14:tracePt t="30777" x="863600" y="1103313"/>
          <p14:tracePt t="30793" x="868363" y="1103313"/>
          <p14:tracePt t="30799" x="871538" y="1103313"/>
          <p14:tracePt t="30807" x="876300" y="1103313"/>
          <p14:tracePt t="30869" x="871538" y="1103313"/>
          <p14:tracePt t="33442" x="876300" y="1103313"/>
          <p14:tracePt t="33480" x="879475" y="1103313"/>
          <p14:tracePt t="33489" x="887413" y="1103313"/>
          <p14:tracePt t="33496" x="901700" y="1103313"/>
          <p14:tracePt t="33503" x="920750" y="1103313"/>
          <p14:tracePt t="33510" x="936625" y="1103313"/>
          <p14:tracePt t="33519" x="954088" y="1103313"/>
          <p14:tracePt t="33528" x="969963" y="1098550"/>
          <p14:tracePt t="33535" x="984250" y="1095375"/>
          <p14:tracePt t="33543" x="992188" y="1098550"/>
          <p14:tracePt t="33551" x="1003300" y="1098550"/>
          <p14:tracePt t="33559" x="1003300" y="1095375"/>
          <p14:tracePt t="33566" x="1008063" y="1095375"/>
          <p14:tracePt t="37514" x="1008063" y="1098550"/>
          <p14:tracePt t="37530" x="1008063" y="1095375"/>
          <p14:tracePt t="37583" x="1011238" y="1095375"/>
          <p14:tracePt t="37591" x="1011238" y="1092200"/>
          <p14:tracePt t="37597" x="1022350" y="1092200"/>
          <p14:tracePt t="37605" x="1030288" y="1087438"/>
          <p14:tracePt t="37613" x="1041400" y="1087438"/>
          <p14:tracePt t="37621" x="1049338" y="1084263"/>
          <p14:tracePt t="37629" x="1060450" y="1084263"/>
          <p14:tracePt t="37637" x="1068388" y="1084263"/>
          <p14:tracePt t="37646" x="1076325" y="1084263"/>
          <p14:tracePt t="37653" x="1082675" y="1079500"/>
          <p14:tracePt t="37659" x="1090613" y="1079500"/>
          <p14:tracePt t="37668" x="1098550" y="1079500"/>
          <p14:tracePt t="37675" x="1106488" y="1076325"/>
          <p14:tracePt t="37683" x="1112838" y="1076325"/>
          <p14:tracePt t="37691" x="1117600" y="1073150"/>
          <p14:tracePt t="37699" x="1120775" y="1073150"/>
          <p14:tracePt t="37715" x="1120775" y="1068388"/>
          <p14:tracePt t="41766" x="1123950" y="1068388"/>
          <p14:tracePt t="42222" x="1123950" y="1073150"/>
          <p14:tracePt t="42237" x="1128713" y="1076325"/>
          <p14:tracePt t="42246" x="1131888" y="1079500"/>
          <p14:tracePt t="42253" x="1136650" y="1084263"/>
          <p14:tracePt t="42260" x="1139825" y="1084263"/>
          <p14:tracePt t="42270" x="1147763" y="1087438"/>
          <p14:tracePt t="43454" x="1150938" y="1092200"/>
          <p14:tracePt t="43470" x="1154113" y="1095375"/>
          <p14:tracePt t="43570" x="1150938" y="1095375"/>
          <p14:tracePt t="43576" x="1143000" y="1092200"/>
          <p14:tracePt t="43586" x="1131888" y="1084263"/>
          <p14:tracePt t="43593" x="1117600" y="1073150"/>
          <p14:tracePt t="43602" x="1090613" y="1057275"/>
          <p14:tracePt t="43608" x="1063625" y="1038225"/>
          <p14:tracePt t="43616" x="1022350" y="1016000"/>
          <p14:tracePt t="43625" x="977900" y="996950"/>
          <p14:tracePt t="43630" x="912813" y="966788"/>
          <p14:tracePt t="43639" x="833438" y="933450"/>
          <p14:tracePt t="43647" x="754063" y="903288"/>
          <p14:tracePt t="43654" x="671513" y="873125"/>
          <p14:tracePt t="43664" x="573088" y="838200"/>
          <p14:tracePt t="43671" x="463550" y="788988"/>
          <p14:tracePt t="43676" x="354013" y="744538"/>
          <p14:tracePt t="43689" x="252413" y="698500"/>
          <p14:tracePt t="43692" x="142875" y="654050"/>
          <p14:tracePt t="43700" x="49213" y="611188"/>
          <p14:tracePt t="76523" x="33338" y="1922463"/>
          <p14:tracePt t="76523" x="60325" y="1911350"/>
          <p14:tracePt t="76523" x="79375" y="1895475"/>
          <p14:tracePt t="76523" x="93663" y="1881188"/>
          <p14:tracePt t="76523" x="106363" y="1870075"/>
          <p14:tracePt t="76523" x="106363" y="1851025"/>
          <p14:tracePt t="76523" x="106363" y="1831975"/>
          <p14:tracePt t="76523" x="106363" y="1812925"/>
          <p14:tracePt t="76523" x="101600" y="1809750"/>
          <p14:tracePt t="76523" x="101600" y="1804988"/>
          <p14:tracePt t="76523" x="109538" y="1797050"/>
          <p14:tracePt t="76523" x="123825" y="1790700"/>
          <p14:tracePt t="76523" x="142875" y="1774825"/>
          <p14:tracePt t="76523" x="158750" y="1763713"/>
          <p14:tracePt t="76523" x="177800" y="1749425"/>
          <p14:tracePt t="76523" x="188913" y="1730375"/>
          <p14:tracePt t="76523" x="196850" y="1714500"/>
          <p14:tracePt t="76523" x="192088" y="1692275"/>
          <p14:tracePt t="76523" x="188913" y="1670050"/>
          <p14:tracePt t="76523" x="184150" y="1654175"/>
          <p14:tracePt t="76523" x="177800" y="1627188"/>
          <p14:tracePt t="76523" x="177800" y="1604963"/>
          <p14:tracePt t="76523" x="173038" y="1577975"/>
          <p14:tracePt t="76523" x="173038" y="1563688"/>
          <p14:tracePt t="76523" x="173038" y="1536700"/>
          <p14:tracePt t="76523" x="173038" y="1511300"/>
          <p14:tracePt t="76523" x="173038" y="1492250"/>
          <p14:tracePt t="76523" x="166688" y="1465263"/>
          <p14:tracePt t="76523" x="150813" y="1435100"/>
          <p14:tracePt t="76523" x="136525" y="1412875"/>
          <p14:tracePt t="76523" x="120650" y="1393825"/>
          <p14:tracePt t="76523" x="106363" y="1377950"/>
          <p14:tracePt t="76523" x="90488" y="1355725"/>
          <p14:tracePt t="76523" x="87313" y="1344613"/>
          <p14:tracePt t="76523" x="90488" y="1336675"/>
          <p14:tracePt t="76523" x="109538" y="1341438"/>
          <p14:tracePt t="76523" x="136525" y="1358900"/>
          <p14:tracePt t="76523" x="161925" y="1366838"/>
          <p14:tracePt t="76523" x="177800" y="1374775"/>
          <p14:tracePt t="76523" x="177800" y="1371600"/>
          <p14:tracePt t="76523" x="200025" y="1298575"/>
          <p14:tracePt t="76523" x="246063" y="1231900"/>
          <p14:tracePt t="76523" x="301625" y="1174750"/>
          <p14:tracePt t="76523" x="377825" y="1109663"/>
          <p14:tracePt t="76523" x="446088" y="1030288"/>
          <p14:tracePt t="76523" x="490538" y="952500"/>
          <p14:tracePt t="76523" x="509588" y="868363"/>
          <p14:tracePt t="76523" x="498475" y="788988"/>
          <p14:tracePt t="76523" x="487363" y="736600"/>
          <p14:tracePt t="76523" x="460375" y="668338"/>
          <p14:tracePt t="76523" x="427038" y="585788"/>
          <p14:tracePt t="76523" x="392113" y="498475"/>
          <p14:tracePt t="76523" x="361950" y="415925"/>
          <p14:tracePt t="76523" x="323850" y="328613"/>
          <p14:tracePt t="76523" x="279400" y="249238"/>
          <p14:tracePt t="76523" x="238125" y="180975"/>
          <p14:tracePt t="76523" x="196850" y="117475"/>
          <p14:tracePt t="76523" x="153988" y="57150"/>
          <p14:tracePt t="76523" x="112713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35496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What </a:t>
            </a:r>
            <a:r>
              <a:rPr spc="5" dirty="0"/>
              <a:t>Will </a:t>
            </a:r>
            <a:r>
              <a:rPr spc="-50" dirty="0"/>
              <a:t>We </a:t>
            </a:r>
            <a:r>
              <a:rPr spc="-5" dirty="0"/>
              <a:t>Talk </a:t>
            </a:r>
            <a:r>
              <a:rPr spc="20" dirty="0"/>
              <a:t>About </a:t>
            </a:r>
            <a:r>
              <a:rPr spc="-50" dirty="0"/>
              <a:t>From </a:t>
            </a:r>
            <a:r>
              <a:rPr spc="5" dirty="0"/>
              <a:t>This</a:t>
            </a:r>
            <a:r>
              <a:rPr spc="35" dirty="0"/>
              <a:t> </a:t>
            </a:r>
            <a:r>
              <a:rPr spc="-5" dirty="0"/>
              <a:t>Book?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7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421957" y="963356"/>
            <a:ext cx="3108325" cy="131635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214629" indent="-177165">
              <a:lnSpc>
                <a:spcPct val="100000"/>
              </a:lnSpc>
              <a:spcBef>
                <a:spcPts val="81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45" dirty="0">
                <a:latin typeface="Bookman Old Style"/>
                <a:cs typeface="Bookman Old Style"/>
              </a:rPr>
              <a:t>Probability </a:t>
            </a:r>
            <a:r>
              <a:rPr sz="1100" b="0" spc="-65" dirty="0">
                <a:latin typeface="Bookman Old Style"/>
                <a:cs typeface="Bookman Old Style"/>
              </a:rPr>
              <a:t>theory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65" dirty="0">
                <a:latin typeface="Bookman Old Style"/>
                <a:cs typeface="Bookman Old Style"/>
              </a:rPr>
              <a:t>statistics</a:t>
            </a:r>
            <a:r>
              <a:rPr sz="1100" b="0" spc="-15" dirty="0">
                <a:latin typeface="Bookman Old Style"/>
                <a:cs typeface="Bookman Old Style"/>
              </a:rPr>
              <a:t> </a:t>
            </a:r>
            <a:r>
              <a:rPr sz="1100" b="0" spc="-60" dirty="0">
                <a:latin typeface="Bookman Old Style"/>
                <a:cs typeface="Bookman Old Style"/>
              </a:rPr>
              <a:t>review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55" dirty="0">
                <a:latin typeface="Bookman Old Style"/>
                <a:cs typeface="Bookman Old Style"/>
              </a:rPr>
              <a:t>Properties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90" dirty="0">
                <a:latin typeface="Bookman Old Style"/>
                <a:cs typeface="Bookman Old Style"/>
              </a:rPr>
              <a:t>regression </a:t>
            </a:r>
            <a:r>
              <a:rPr sz="1100" b="0" spc="-60" dirty="0">
                <a:latin typeface="Bookman Old Style"/>
                <a:cs typeface="Bookman Old Style"/>
              </a:rPr>
              <a:t>(focus </a:t>
            </a:r>
            <a:r>
              <a:rPr sz="1100" b="0" spc="-100" dirty="0">
                <a:latin typeface="Bookman Old Style"/>
                <a:cs typeface="Bookman Old Style"/>
              </a:rPr>
              <a:t>on</a:t>
            </a:r>
            <a:r>
              <a:rPr sz="1100" b="0" spc="40" dirty="0">
                <a:latin typeface="Bookman Old Style"/>
                <a:cs typeface="Bookman Old Style"/>
              </a:rPr>
              <a:t> </a:t>
            </a:r>
            <a:r>
              <a:rPr sz="1100" b="0" spc="-55" dirty="0">
                <a:latin typeface="Bookman Old Style"/>
                <a:cs typeface="Bookman Old Style"/>
              </a:rPr>
              <a:t>multivariate)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50" dirty="0">
                <a:latin typeface="Bookman Old Style"/>
                <a:cs typeface="Bookman Old Style"/>
              </a:rPr>
              <a:t>Potential </a:t>
            </a:r>
            <a:r>
              <a:rPr sz="1100" b="0" spc="-90" dirty="0">
                <a:latin typeface="Bookman Old Style"/>
                <a:cs typeface="Bookman Old Style"/>
              </a:rPr>
              <a:t>outcomes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85" dirty="0">
                <a:latin typeface="Bookman Old Style"/>
                <a:cs typeface="Bookman Old Style"/>
              </a:rPr>
              <a:t>framework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75" dirty="0">
                <a:latin typeface="Bookman Old Style"/>
                <a:cs typeface="Bookman Old Style"/>
              </a:rPr>
              <a:t>Matching </a:t>
            </a:r>
            <a:r>
              <a:rPr sz="1100" b="0" spc="-100" dirty="0">
                <a:latin typeface="Bookman Old Style"/>
                <a:cs typeface="Bookman Old Style"/>
              </a:rPr>
              <a:t>and</a:t>
            </a:r>
            <a:r>
              <a:rPr sz="1100" b="0" spc="8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subclassification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80" dirty="0">
                <a:latin typeface="Bookman Old Style"/>
                <a:cs typeface="Bookman Old Style"/>
              </a:rPr>
              <a:t>Regression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80" dirty="0">
                <a:latin typeface="Bookman Old Style"/>
                <a:cs typeface="Bookman Old Style"/>
              </a:rPr>
              <a:t>discontinuity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66CBC3D-83D3-455B-BB7A-5998736E3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3756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2856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Will </a:t>
            </a:r>
            <a:r>
              <a:rPr spc="-40" dirty="0"/>
              <a:t>I </a:t>
            </a:r>
            <a:r>
              <a:rPr spc="-50" dirty="0"/>
              <a:t>Have </a:t>
            </a:r>
            <a:r>
              <a:rPr dirty="0"/>
              <a:t>to </a:t>
            </a:r>
            <a:r>
              <a:rPr spc="-15" dirty="0"/>
              <a:t>Read </a:t>
            </a:r>
            <a:r>
              <a:rPr dirty="0"/>
              <a:t>Anything</a:t>
            </a:r>
            <a:r>
              <a:rPr spc="-55" dirty="0"/>
              <a:t> </a:t>
            </a:r>
            <a:r>
              <a:rPr spc="-20" dirty="0"/>
              <a:t>Else?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8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342176" y="791258"/>
            <a:ext cx="4915535" cy="17462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815"/>
              </a:spcBef>
            </a:pPr>
            <a:r>
              <a:rPr sz="1100" b="0" spc="20" dirty="0">
                <a:latin typeface="Bookman Old Style"/>
                <a:cs typeface="Bookman Old Style"/>
              </a:rPr>
              <a:t>I </a:t>
            </a:r>
            <a:r>
              <a:rPr sz="1100" b="0" spc="-80" dirty="0">
                <a:latin typeface="Bookman Old Style"/>
                <a:cs typeface="Bookman Old Style"/>
              </a:rPr>
              <a:t>never thought </a:t>
            </a:r>
            <a:r>
              <a:rPr sz="1100" b="0" spc="-60" dirty="0">
                <a:latin typeface="Bookman Old Style"/>
                <a:cs typeface="Bookman Old Style"/>
              </a:rPr>
              <a:t>you’d</a:t>
            </a:r>
            <a:r>
              <a:rPr sz="1100" b="0" spc="17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ask!</a:t>
            </a:r>
            <a:endParaRPr sz="1100">
              <a:latin typeface="Bookman Old Style"/>
              <a:cs typeface="Bookman Old Style"/>
            </a:endParaRPr>
          </a:p>
          <a:p>
            <a:pPr marL="17780">
              <a:lnSpc>
                <a:spcPct val="100000"/>
              </a:lnSpc>
              <a:spcBef>
                <a:spcPts val="710"/>
              </a:spcBef>
            </a:pPr>
            <a:r>
              <a:rPr sz="1100" b="1" spc="-30" dirty="0">
                <a:latin typeface="Georgia"/>
                <a:cs typeface="Georgia"/>
              </a:rPr>
              <a:t>Yes!</a:t>
            </a:r>
            <a:endParaRPr sz="11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715"/>
              </a:spcBef>
            </a:pPr>
            <a:r>
              <a:rPr sz="1100" b="0" spc="-50" dirty="0">
                <a:latin typeface="Bookman Old Style"/>
                <a:cs typeface="Bookman Old Style"/>
              </a:rPr>
              <a:t>There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60" dirty="0">
                <a:latin typeface="Bookman Old Style"/>
                <a:cs typeface="Bookman Old Style"/>
              </a:rPr>
              <a:t>periodic </a:t>
            </a:r>
            <a:r>
              <a:rPr sz="1100" b="0" spc="-80" dirty="0">
                <a:latin typeface="Bookman Old Style"/>
                <a:cs typeface="Bookman Old Style"/>
              </a:rPr>
              <a:t>reading </a:t>
            </a:r>
            <a:r>
              <a:rPr sz="1100" b="0" spc="-100" dirty="0">
                <a:latin typeface="Bookman Old Style"/>
                <a:cs typeface="Bookman Old Style"/>
              </a:rPr>
              <a:t>assignments </a:t>
            </a:r>
            <a:r>
              <a:rPr sz="1100" b="0" spc="-95" dirty="0">
                <a:latin typeface="Bookman Old Style"/>
                <a:cs typeface="Bookman Old Style"/>
              </a:rPr>
              <a:t>which </a:t>
            </a:r>
            <a:r>
              <a:rPr sz="1100" b="0" spc="-75" dirty="0">
                <a:latin typeface="Bookman Old Style"/>
                <a:cs typeface="Bookman Old Style"/>
              </a:rPr>
              <a:t>coincide </a:t>
            </a:r>
            <a:r>
              <a:rPr sz="1100" b="0" spc="-55" dirty="0">
                <a:latin typeface="Bookman Old Style"/>
                <a:cs typeface="Bookman Old Style"/>
              </a:rPr>
              <a:t>with </a:t>
            </a:r>
            <a:r>
              <a:rPr sz="1100" b="0" spc="-70" dirty="0">
                <a:latin typeface="Bookman Old Style"/>
                <a:cs typeface="Bookman Old Style"/>
              </a:rPr>
              <a:t>the </a:t>
            </a:r>
            <a:r>
              <a:rPr sz="1100" b="0" spc="-35" dirty="0">
                <a:latin typeface="Bookman Old Style"/>
                <a:cs typeface="Bookman Old Style"/>
              </a:rPr>
              <a:t>text</a:t>
            </a:r>
            <a:r>
              <a:rPr sz="1100" b="0" spc="-235" dirty="0">
                <a:latin typeface="Bookman Old Style"/>
                <a:cs typeface="Bookman Old Style"/>
              </a:rPr>
              <a:t> </a:t>
            </a:r>
            <a:r>
              <a:rPr sz="1100" b="0" spc="-90" dirty="0">
                <a:latin typeface="Bookman Old Style"/>
                <a:cs typeface="Bookman Old Style"/>
              </a:rPr>
              <a:t>chapters.</a:t>
            </a:r>
            <a:endParaRPr sz="1100">
              <a:latin typeface="Bookman Old Style"/>
              <a:cs typeface="Bookman Old Style"/>
            </a:endParaRPr>
          </a:p>
          <a:p>
            <a:pPr marL="17780" marR="5080" indent="-5080">
              <a:lnSpc>
                <a:spcPct val="102600"/>
              </a:lnSpc>
              <a:spcBef>
                <a:spcPts val="675"/>
              </a:spcBef>
            </a:pPr>
            <a:r>
              <a:rPr sz="1100" b="0" spc="-70" dirty="0">
                <a:latin typeface="Bookman Old Style"/>
                <a:cs typeface="Bookman Old Style"/>
              </a:rPr>
              <a:t>These </a:t>
            </a:r>
            <a:r>
              <a:rPr sz="1100" b="0" spc="-65" dirty="0">
                <a:latin typeface="Bookman Old Style"/>
                <a:cs typeface="Bookman Old Style"/>
              </a:rPr>
              <a:t>articles </a:t>
            </a:r>
            <a:r>
              <a:rPr sz="1100" b="0" spc="-40" dirty="0">
                <a:latin typeface="Bookman Old Style"/>
                <a:cs typeface="Bookman Old Style"/>
              </a:rPr>
              <a:t>will </a:t>
            </a:r>
            <a:r>
              <a:rPr sz="1100" b="0" spc="-65" dirty="0">
                <a:latin typeface="Bookman Old Style"/>
                <a:cs typeface="Bookman Old Style"/>
              </a:rPr>
              <a:t>relate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80" dirty="0">
                <a:latin typeface="Bookman Old Style"/>
                <a:cs typeface="Bookman Old Style"/>
              </a:rPr>
              <a:t>content covered in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35" dirty="0">
                <a:latin typeface="Bookman Old Style"/>
                <a:cs typeface="Bookman Old Style"/>
              </a:rPr>
              <a:t>text </a:t>
            </a:r>
            <a:r>
              <a:rPr sz="1100" b="0" spc="-90" dirty="0">
                <a:latin typeface="Bookman Old Style"/>
                <a:cs typeface="Bookman Old Style"/>
              </a:rPr>
              <a:t>readings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100" dirty="0">
                <a:latin typeface="Bookman Old Style"/>
                <a:cs typeface="Bookman Old Style"/>
              </a:rPr>
              <a:t>class  </a:t>
            </a:r>
            <a:r>
              <a:rPr sz="1100" b="0" spc="-110" dirty="0">
                <a:latin typeface="Bookman Old Style"/>
                <a:cs typeface="Bookman Old Style"/>
              </a:rPr>
              <a:t>sessions </a:t>
            </a:r>
            <a:r>
              <a:rPr sz="1100" b="0" spc="-95" dirty="0">
                <a:latin typeface="Bookman Old Style"/>
                <a:cs typeface="Bookman Old Style"/>
              </a:rPr>
              <a:t>which </a:t>
            </a:r>
            <a:r>
              <a:rPr sz="1100" b="0" spc="-60" dirty="0">
                <a:latin typeface="Bookman Old Style"/>
                <a:cs typeface="Bookman Old Style"/>
              </a:rPr>
              <a:t>they </a:t>
            </a:r>
            <a:r>
              <a:rPr sz="1100" b="0" spc="-80" dirty="0">
                <a:latin typeface="Bookman Old Style"/>
                <a:cs typeface="Bookman Old Style"/>
              </a:rPr>
              <a:t>are</a:t>
            </a:r>
            <a:r>
              <a:rPr sz="1100" b="0" spc="-200" dirty="0">
                <a:latin typeface="Bookman Old Style"/>
                <a:cs typeface="Bookman Old Style"/>
              </a:rPr>
              <a:t> </a:t>
            </a:r>
            <a:r>
              <a:rPr sz="1100" b="0" spc="-90" dirty="0">
                <a:latin typeface="Bookman Old Style"/>
                <a:cs typeface="Bookman Old Style"/>
              </a:rPr>
              <a:t>assigned.</a:t>
            </a:r>
            <a:endParaRPr sz="1100">
              <a:latin typeface="Bookman Old Style"/>
              <a:cs typeface="Bookman Old Style"/>
            </a:endParaRPr>
          </a:p>
          <a:p>
            <a:pPr marL="17780">
              <a:lnSpc>
                <a:spcPct val="100000"/>
              </a:lnSpc>
              <a:spcBef>
                <a:spcPts val="715"/>
              </a:spcBef>
            </a:pPr>
            <a:r>
              <a:rPr sz="1100" b="0" spc="-105" dirty="0">
                <a:latin typeface="Bookman Old Style"/>
                <a:cs typeface="Bookman Old Style"/>
              </a:rPr>
              <a:t>See </a:t>
            </a:r>
            <a:r>
              <a:rPr sz="1100" b="0" spc="-80" dirty="0">
                <a:latin typeface="Bookman Old Style"/>
                <a:cs typeface="Bookman Old Style"/>
              </a:rPr>
              <a:t>your </a:t>
            </a:r>
            <a:r>
              <a:rPr sz="1100" b="0" spc="-85" dirty="0">
                <a:latin typeface="Bookman Old Style"/>
                <a:cs typeface="Bookman Old Style"/>
              </a:rPr>
              <a:t>syllabus </a:t>
            </a:r>
            <a:r>
              <a:rPr sz="1100" b="0" spc="-55" dirty="0">
                <a:latin typeface="Bookman Old Style"/>
                <a:cs typeface="Bookman Old Style"/>
              </a:rPr>
              <a:t>for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b="0" spc="-60" dirty="0">
                <a:latin typeface="Bookman Old Style"/>
                <a:cs typeface="Bookman Old Style"/>
              </a:rPr>
              <a:t>full</a:t>
            </a:r>
            <a:r>
              <a:rPr sz="1100" b="0" spc="229" dirty="0">
                <a:latin typeface="Bookman Old Style"/>
                <a:cs typeface="Bookman Old Style"/>
              </a:rPr>
              <a:t> </a:t>
            </a:r>
            <a:r>
              <a:rPr sz="1100" b="0" spc="-55" dirty="0">
                <a:latin typeface="Bookman Old Style"/>
                <a:cs typeface="Bookman Old Style"/>
              </a:rPr>
              <a:t>list.</a:t>
            </a:r>
            <a:endParaRPr sz="1100">
              <a:latin typeface="Bookman Old Style"/>
              <a:cs typeface="Bookman Old Style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100" b="0" spc="5" dirty="0">
                <a:latin typeface="Bookman Old Style"/>
                <a:cs typeface="Bookman Old Style"/>
              </a:rPr>
              <a:t>All </a:t>
            </a:r>
            <a:r>
              <a:rPr sz="1100" b="0" spc="-60" dirty="0">
                <a:latin typeface="Bookman Old Style"/>
                <a:cs typeface="Bookman Old Style"/>
              </a:rPr>
              <a:t>additional </a:t>
            </a:r>
            <a:r>
              <a:rPr sz="1100" b="0" spc="-90" dirty="0">
                <a:latin typeface="Bookman Old Style"/>
                <a:cs typeface="Bookman Old Style"/>
              </a:rPr>
              <a:t>readings </a:t>
            </a:r>
            <a:r>
              <a:rPr sz="1100" b="0" spc="-80" dirty="0">
                <a:latin typeface="Bookman Old Style"/>
                <a:cs typeface="Bookman Old Style"/>
              </a:rPr>
              <a:t>are </a:t>
            </a:r>
            <a:r>
              <a:rPr sz="1100" b="0" spc="-70" dirty="0">
                <a:latin typeface="Bookman Old Style"/>
                <a:cs typeface="Bookman Old Style"/>
              </a:rPr>
              <a:t>posted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95" dirty="0">
                <a:latin typeface="Bookman Old Style"/>
                <a:cs typeface="Bookman Old Style"/>
              </a:rPr>
              <a:t>Canvas</a:t>
            </a:r>
            <a:r>
              <a:rPr sz="1100" b="0" spc="130" dirty="0">
                <a:latin typeface="Bookman Old Style"/>
                <a:cs typeface="Bookman Old Style"/>
              </a:rPr>
              <a:t> </a:t>
            </a:r>
            <a:r>
              <a:rPr sz="1100" b="0" spc="-75" dirty="0">
                <a:latin typeface="Bookman Old Style"/>
                <a:cs typeface="Bookman Old Style"/>
              </a:rPr>
              <a:t>already.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BAFE740-3E46-4C9E-AB59-5090DE64E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63168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5300" y="357235"/>
            <a:ext cx="28949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What </a:t>
            </a:r>
            <a:r>
              <a:rPr spc="-30" dirty="0"/>
              <a:t>Does </a:t>
            </a:r>
            <a:r>
              <a:rPr spc="-15" dirty="0"/>
              <a:t>the </a:t>
            </a:r>
            <a:r>
              <a:rPr spc="-20" dirty="0"/>
              <a:t>Course </a:t>
            </a:r>
            <a:r>
              <a:rPr spc="-35" dirty="0"/>
              <a:t>Name</a:t>
            </a:r>
            <a:r>
              <a:rPr spc="40" dirty="0"/>
              <a:t> </a:t>
            </a:r>
            <a:r>
              <a:rPr spc="-25" dirty="0"/>
              <a:t>Mean?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70"/>
              </a:spcBef>
            </a:pPr>
            <a:fld id="{81D60167-4931-47E6-BA6A-407CBD079E47}" type="slidenum">
              <a:rPr spc="65" dirty="0"/>
              <a:t>9</a:t>
            </a:fld>
            <a:endParaRPr spc="65" dirty="0"/>
          </a:p>
        </p:txBody>
      </p:sp>
      <p:sp>
        <p:nvSpPr>
          <p:cNvPr id="3" name="object 3"/>
          <p:cNvSpPr txBox="1"/>
          <p:nvPr/>
        </p:nvSpPr>
        <p:spPr>
          <a:xfrm>
            <a:off x="421957" y="1055203"/>
            <a:ext cx="5016500" cy="12242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98755" marR="291465" indent="-161290">
              <a:lnSpc>
                <a:spcPct val="102600"/>
              </a:lnSpc>
              <a:spcBef>
                <a:spcPts val="55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80" dirty="0">
                <a:latin typeface="Bookman Old Style"/>
                <a:cs typeface="Bookman Old Style"/>
              </a:rPr>
              <a:t>“Causes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85" dirty="0">
                <a:latin typeface="Bookman Old Style"/>
                <a:cs typeface="Bookman Old Style"/>
              </a:rPr>
              <a:t>Consequences”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110" dirty="0">
                <a:latin typeface="Bookman Old Style"/>
                <a:cs typeface="Bookman Old Style"/>
              </a:rPr>
              <a:t>an </a:t>
            </a:r>
            <a:r>
              <a:rPr sz="1100" b="0" spc="-60" dirty="0">
                <a:latin typeface="Bookman Old Style"/>
                <a:cs typeface="Bookman Old Style"/>
              </a:rPr>
              <a:t>provocative </a:t>
            </a:r>
            <a:r>
              <a:rPr sz="1100" b="0" spc="-30" dirty="0">
                <a:latin typeface="Bookman Old Style"/>
                <a:cs typeface="Bookman Old Style"/>
              </a:rPr>
              <a:t>title </a:t>
            </a:r>
            <a:r>
              <a:rPr sz="1100" b="0" spc="-100" dirty="0">
                <a:latin typeface="Bookman Old Style"/>
                <a:cs typeface="Bookman Old Style"/>
              </a:rPr>
              <a:t>and </a:t>
            </a:r>
            <a:r>
              <a:rPr sz="1100" b="0" spc="-90" dirty="0">
                <a:latin typeface="Bookman Old Style"/>
                <a:cs typeface="Bookman Old Style"/>
              </a:rPr>
              <a:t>is somewhat vague  </a:t>
            </a:r>
            <a:r>
              <a:rPr sz="1100" b="0" spc="-70" dirty="0">
                <a:latin typeface="Bookman Old Style"/>
                <a:cs typeface="Bookman Old Style"/>
              </a:rPr>
              <a:t>(perhaps</a:t>
            </a:r>
            <a:r>
              <a:rPr sz="1100" b="0" spc="5" dirty="0">
                <a:latin typeface="Bookman Old Style"/>
                <a:cs typeface="Bookman Old Style"/>
              </a:rPr>
              <a:t> </a:t>
            </a:r>
            <a:r>
              <a:rPr sz="1100" b="0" spc="-65" dirty="0">
                <a:latin typeface="Bookman Old Style"/>
                <a:cs typeface="Bookman Old Style"/>
              </a:rPr>
              <a:t>purposefully?)</a:t>
            </a:r>
            <a:endParaRPr sz="1100">
              <a:latin typeface="Bookman Old Style"/>
              <a:cs typeface="Bookman Old Style"/>
            </a:endParaRPr>
          </a:p>
          <a:p>
            <a:pPr marL="214629" indent="-177165">
              <a:lnSpc>
                <a:spcPct val="100000"/>
              </a:lnSpc>
              <a:spcBef>
                <a:spcPts val="71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35" dirty="0">
                <a:latin typeface="Bookman Old Style"/>
                <a:cs typeface="Bookman Old Style"/>
              </a:rPr>
              <a:t>The </a:t>
            </a:r>
            <a:r>
              <a:rPr sz="1100" b="0" spc="-60" dirty="0">
                <a:latin typeface="Bookman Old Style"/>
                <a:cs typeface="Bookman Old Style"/>
              </a:rPr>
              <a:t>goal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75" dirty="0">
                <a:latin typeface="Bookman Old Style"/>
                <a:cs typeface="Bookman Old Style"/>
              </a:rPr>
              <a:t>this </a:t>
            </a:r>
            <a:r>
              <a:rPr sz="1100" b="0" spc="-100" dirty="0">
                <a:latin typeface="Bookman Old Style"/>
                <a:cs typeface="Bookman Old Style"/>
              </a:rPr>
              <a:t>class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70" dirty="0">
                <a:latin typeface="Bookman Old Style"/>
                <a:cs typeface="Bookman Old Style"/>
              </a:rPr>
              <a:t>acclimate </a:t>
            </a:r>
            <a:r>
              <a:rPr sz="1100" b="0" spc="-105" dirty="0">
                <a:latin typeface="Bookman Old Style"/>
                <a:cs typeface="Bookman Old Style"/>
              </a:rPr>
              <a:t>each </a:t>
            </a:r>
            <a:r>
              <a:rPr sz="1100" b="0" spc="-45" dirty="0">
                <a:latin typeface="Bookman Old Style"/>
                <a:cs typeface="Bookman Old Style"/>
              </a:rPr>
              <a:t>of </a:t>
            </a:r>
            <a:r>
              <a:rPr sz="1100" b="0" spc="-90" dirty="0">
                <a:latin typeface="Bookman Old Style"/>
                <a:cs typeface="Bookman Old Style"/>
              </a:rPr>
              <a:t>you </a:t>
            </a:r>
            <a:r>
              <a:rPr sz="1100" b="0" spc="-35" dirty="0">
                <a:latin typeface="Bookman Old Style"/>
                <a:cs typeface="Bookman Old Style"/>
              </a:rPr>
              <a:t>to </a:t>
            </a:r>
            <a:r>
              <a:rPr sz="1100" b="0" spc="-100" dirty="0">
                <a:latin typeface="Bookman Old Style"/>
                <a:cs typeface="Bookman Old Style"/>
              </a:rPr>
              <a:t>how we </a:t>
            </a:r>
            <a:r>
              <a:rPr sz="1100" b="0" spc="-80" dirty="0">
                <a:latin typeface="Bookman Old Style"/>
                <a:cs typeface="Bookman Old Style"/>
              </a:rPr>
              <a:t>determine</a:t>
            </a:r>
            <a:r>
              <a:rPr sz="1100" b="0" spc="120" dirty="0">
                <a:latin typeface="Bookman Old Style"/>
                <a:cs typeface="Bookman Old Style"/>
              </a:rPr>
              <a:t> </a:t>
            </a:r>
            <a:r>
              <a:rPr sz="1100" b="0" spc="-70" dirty="0">
                <a:latin typeface="Bookman Old Style"/>
                <a:cs typeface="Bookman Old Style"/>
              </a:rPr>
              <a:t>what</a:t>
            </a:r>
            <a:endParaRPr sz="1100">
              <a:latin typeface="Bookman Old Style"/>
              <a:cs typeface="Bookman Old Style"/>
            </a:endParaRPr>
          </a:p>
          <a:p>
            <a:pPr marL="203835">
              <a:lnSpc>
                <a:spcPct val="100000"/>
              </a:lnSpc>
              <a:spcBef>
                <a:spcPts val="35"/>
              </a:spcBef>
            </a:pPr>
            <a:r>
              <a:rPr sz="1100" i="1" spc="20" dirty="0">
                <a:latin typeface="Palatino Linotype"/>
                <a:cs typeface="Palatino Linotype"/>
              </a:rPr>
              <a:t>causes </a:t>
            </a:r>
            <a:r>
              <a:rPr sz="1100" b="0" spc="-75" dirty="0">
                <a:latin typeface="Bookman Old Style"/>
                <a:cs typeface="Bookman Old Style"/>
              </a:rPr>
              <a:t>anything </a:t>
            </a:r>
            <a:r>
              <a:rPr sz="1100" b="0" spc="-80" dirty="0">
                <a:latin typeface="Bookman Old Style"/>
                <a:cs typeface="Bookman Old Style"/>
              </a:rPr>
              <a:t>in </a:t>
            </a:r>
            <a:r>
              <a:rPr sz="1100" b="0" spc="-75" dirty="0">
                <a:latin typeface="Bookman Old Style"/>
                <a:cs typeface="Bookman Old Style"/>
              </a:rPr>
              <a:t>the </a:t>
            </a:r>
            <a:r>
              <a:rPr sz="1100" b="0" spc="-70" dirty="0">
                <a:latin typeface="Bookman Old Style"/>
                <a:cs typeface="Bookman Old Style"/>
              </a:rPr>
              <a:t>social</a:t>
            </a:r>
            <a:r>
              <a:rPr sz="1100" b="0" spc="75" dirty="0">
                <a:latin typeface="Bookman Old Style"/>
                <a:cs typeface="Bookman Old Style"/>
              </a:rPr>
              <a:t> </a:t>
            </a:r>
            <a:r>
              <a:rPr sz="1100" b="0" spc="-95" dirty="0">
                <a:latin typeface="Bookman Old Style"/>
                <a:cs typeface="Bookman Old Style"/>
              </a:rPr>
              <a:t>sciences.</a:t>
            </a:r>
            <a:endParaRPr sz="1100">
              <a:latin typeface="Bookman Old Style"/>
              <a:cs typeface="Bookman Old Style"/>
            </a:endParaRPr>
          </a:p>
          <a:p>
            <a:pPr marL="214629" marR="30480" indent="-177165">
              <a:lnSpc>
                <a:spcPct val="102600"/>
              </a:lnSpc>
              <a:spcBef>
                <a:spcPts val="680"/>
              </a:spcBef>
              <a:buClr>
                <a:srgbClr val="3333B2"/>
              </a:buClr>
              <a:buFont typeface="Lucida Sans Unicode"/>
              <a:buChar char="►"/>
              <a:tabLst>
                <a:tab pos="215265" algn="l"/>
              </a:tabLst>
            </a:pPr>
            <a:r>
              <a:rPr sz="1100" b="0" spc="-55" dirty="0">
                <a:latin typeface="Bookman Old Style"/>
                <a:cs typeface="Bookman Old Style"/>
              </a:rPr>
              <a:t>Calling </a:t>
            </a:r>
            <a:r>
              <a:rPr sz="1100" b="0" spc="-85" dirty="0">
                <a:latin typeface="Bookman Old Style"/>
                <a:cs typeface="Bookman Old Style"/>
              </a:rPr>
              <a:t>something </a:t>
            </a:r>
            <a:r>
              <a:rPr sz="1100" b="0" spc="-95" dirty="0">
                <a:latin typeface="Bookman Old Style"/>
                <a:cs typeface="Bookman Old Style"/>
              </a:rPr>
              <a:t>a </a:t>
            </a:r>
            <a:r>
              <a:rPr sz="1100" i="1" spc="20" dirty="0">
                <a:latin typeface="Palatino Linotype"/>
                <a:cs typeface="Palatino Linotype"/>
              </a:rPr>
              <a:t>cause </a:t>
            </a:r>
            <a:r>
              <a:rPr sz="1100" b="0" spc="-70" dirty="0">
                <a:latin typeface="Bookman Old Style"/>
                <a:cs typeface="Bookman Old Style"/>
              </a:rPr>
              <a:t>or </a:t>
            </a:r>
            <a:r>
              <a:rPr sz="1100" b="0" spc="-85" dirty="0">
                <a:latin typeface="Bookman Old Style"/>
                <a:cs typeface="Bookman Old Style"/>
              </a:rPr>
              <a:t>saying something </a:t>
            </a:r>
            <a:r>
              <a:rPr sz="1100" b="0" spc="-90" dirty="0">
                <a:latin typeface="Bookman Old Style"/>
                <a:cs typeface="Bookman Old Style"/>
              </a:rPr>
              <a:t>is </a:t>
            </a:r>
            <a:r>
              <a:rPr sz="1100" i="1" spc="10" dirty="0">
                <a:latin typeface="Palatino Linotype"/>
                <a:cs typeface="Palatino Linotype"/>
              </a:rPr>
              <a:t>caused </a:t>
            </a:r>
            <a:r>
              <a:rPr sz="1100" i="1" spc="-20" dirty="0">
                <a:latin typeface="Palatino Linotype"/>
                <a:cs typeface="Palatino Linotype"/>
              </a:rPr>
              <a:t>by </a:t>
            </a:r>
            <a:r>
              <a:rPr sz="1100" b="0" spc="-85" dirty="0">
                <a:latin typeface="Bookman Old Style"/>
                <a:cs typeface="Bookman Old Style"/>
              </a:rPr>
              <a:t>something </a:t>
            </a:r>
            <a:r>
              <a:rPr sz="1100" b="0" spc="-90" dirty="0">
                <a:latin typeface="Bookman Old Style"/>
                <a:cs typeface="Bookman Old Style"/>
              </a:rPr>
              <a:t>else is </a:t>
            </a:r>
            <a:r>
              <a:rPr sz="1100" b="0" spc="-95" dirty="0">
                <a:latin typeface="Bookman Old Style"/>
                <a:cs typeface="Bookman Old Style"/>
              </a:rPr>
              <a:t>a  </a:t>
            </a:r>
            <a:r>
              <a:rPr sz="1100" b="0" spc="-80" dirty="0">
                <a:latin typeface="Bookman Old Style"/>
                <a:cs typeface="Bookman Old Style"/>
              </a:rPr>
              <a:t>loaded </a:t>
            </a:r>
            <a:r>
              <a:rPr sz="1100" b="0" spc="-75" dirty="0">
                <a:latin typeface="Bookman Old Style"/>
                <a:cs typeface="Bookman Old Style"/>
              </a:rPr>
              <a:t>statement, </a:t>
            </a:r>
            <a:r>
              <a:rPr sz="1100" b="0" spc="-55" dirty="0">
                <a:latin typeface="Bookman Old Style"/>
                <a:cs typeface="Bookman Old Style"/>
              </a:rPr>
              <a:t>with </a:t>
            </a:r>
            <a:r>
              <a:rPr sz="1100" b="0" spc="-100" dirty="0">
                <a:latin typeface="Bookman Old Style"/>
                <a:cs typeface="Bookman Old Style"/>
              </a:rPr>
              <a:t>many assumptions </a:t>
            </a:r>
            <a:r>
              <a:rPr sz="1100" b="0" spc="-55" dirty="0">
                <a:latin typeface="Bookman Old Style"/>
                <a:cs typeface="Bookman Old Style"/>
              </a:rPr>
              <a:t>potentially </a:t>
            </a:r>
            <a:r>
              <a:rPr sz="1100" b="0" spc="-40" dirty="0">
                <a:latin typeface="Bookman Old Style"/>
                <a:cs typeface="Bookman Old Style"/>
              </a:rPr>
              <a:t>left</a:t>
            </a:r>
            <a:r>
              <a:rPr sz="1100" b="0" spc="-220" dirty="0">
                <a:latin typeface="Bookman Old Style"/>
                <a:cs typeface="Bookman Old Style"/>
              </a:rPr>
              <a:t> </a:t>
            </a:r>
            <a:r>
              <a:rPr sz="1100" b="0" spc="-100" dirty="0">
                <a:latin typeface="Bookman Old Style"/>
                <a:cs typeface="Bookman Old Style"/>
              </a:rPr>
              <a:t>unsaid.</a:t>
            </a:r>
            <a:endParaRPr sz="1100">
              <a:latin typeface="Bookman Old Style"/>
              <a:cs typeface="Bookman Old Style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03016"/>
            <a:ext cx="5760085" cy="237490"/>
            <a:chOff x="0" y="3003016"/>
            <a:chExt cx="5760085" cy="237490"/>
          </a:xfrm>
        </p:grpSpPr>
        <p:sp>
          <p:nvSpPr>
            <p:cNvPr id="5" name="object 5"/>
            <p:cNvSpPr/>
            <p:nvPr/>
          </p:nvSpPr>
          <p:spPr>
            <a:xfrm>
              <a:off x="0" y="3003016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0"/>
                  </a:lnTo>
                  <a:lnTo>
                    <a:pt x="5759996" y="118490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26268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3121507"/>
              <a:ext cx="5760085" cy="118745"/>
            </a:xfrm>
            <a:custGeom>
              <a:avLst/>
              <a:gdLst/>
              <a:ahLst/>
              <a:cxnLst/>
              <a:rect l="l" t="t" r="r" b="b"/>
              <a:pathLst>
                <a:path w="5760085" h="118744">
                  <a:moveTo>
                    <a:pt x="5759996" y="0"/>
                  </a:moveTo>
                  <a:lnTo>
                    <a:pt x="0" y="0"/>
                  </a:lnTo>
                  <a:lnTo>
                    <a:pt x="0" y="118491"/>
                  </a:lnTo>
                  <a:lnTo>
                    <a:pt x="5759996" y="118491"/>
                  </a:lnTo>
                  <a:lnTo>
                    <a:pt x="5759996" y="0"/>
                  </a:lnTo>
                  <a:close/>
                </a:path>
              </a:pathLst>
            </a:custGeom>
            <a:solidFill>
              <a:srgbClr val="1919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5300" y="2986636"/>
            <a:ext cx="2340610" cy="25209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</a:rPr>
              <a:t>Samuel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DeWitt,</a:t>
            </a:r>
            <a:r>
              <a:rPr sz="600" spc="14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600" spc="70" dirty="0">
                <a:solidFill>
                  <a:srgbClr val="FFFFFF"/>
                </a:solidFill>
                <a:latin typeface="Palatino Linotype"/>
                <a:cs typeface="Palatino Linotype"/>
              </a:rPr>
              <a:t>Ph.D.</a:t>
            </a:r>
            <a:endParaRPr sz="6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600" spc="9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CCC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Lecture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1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-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Intoduction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and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6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Basic</a:t>
            </a:r>
            <a:r>
              <a:rPr sz="600" spc="9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55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Causal</a:t>
            </a:r>
            <a:r>
              <a:rPr sz="600" spc="10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 </a:t>
            </a:r>
            <a:r>
              <a:rPr sz="600" spc="40" dirty="0">
                <a:solidFill>
                  <a:srgbClr val="FFFFFF"/>
                </a:solidFill>
                <a:latin typeface="Palatino Linotype"/>
                <a:cs typeface="Palatino Linotype"/>
                <a:hlinkClick r:id="rId4" action="ppaction://hlinksldjump"/>
              </a:rPr>
              <a:t>Inference</a:t>
            </a:r>
            <a:endParaRPr sz="600">
              <a:latin typeface="Palatino Linotype"/>
              <a:cs typeface="Palatino Linotype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1F4A83D-05CA-4435-AC4A-18E72C194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03800" y="24828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7579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Words>2099</Words>
  <Application>Microsoft Office PowerPoint</Application>
  <PresentationFormat>Custom</PresentationFormat>
  <Paragraphs>233</Paragraphs>
  <Slides>31</Slides>
  <Notes>0</Notes>
  <HiddenSlides>0</HiddenSlides>
  <MMClips>31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Bookman Old Style</vt:lpstr>
      <vt:lpstr>Calibri</vt:lpstr>
      <vt:lpstr>Georgia</vt:lpstr>
      <vt:lpstr>Lucida Sans Unicode</vt:lpstr>
      <vt:lpstr>Palatino Linotype</vt:lpstr>
      <vt:lpstr>Office Theme</vt:lpstr>
      <vt:lpstr>CCC Lecture 1 - Intoduction and Basic Causal Inference</vt:lpstr>
      <vt:lpstr>Introduction</vt:lpstr>
      <vt:lpstr>This is a Writing Intensive Course</vt:lpstr>
      <vt:lpstr>What Does Writing-Intensive Mean?</vt:lpstr>
      <vt:lpstr>What Does Writing-Intensive Mean for This Course?</vt:lpstr>
      <vt:lpstr>What is the Text for This Course? Scott Cunningham’s Causal Inference Mixtape ⇒</vt:lpstr>
      <vt:lpstr>What Will We Talk About From This Book?</vt:lpstr>
      <vt:lpstr>Will I Have to Read Anything Else?</vt:lpstr>
      <vt:lpstr>What Does the Course Name Mean?</vt:lpstr>
      <vt:lpstr>What is a Cause?</vt:lpstr>
      <vt:lpstr>PowerPoint Presentation</vt:lpstr>
      <vt:lpstr>PowerPoint Presentation</vt:lpstr>
      <vt:lpstr>PowerPoint Presentation</vt:lpstr>
      <vt:lpstr>Examples of Causes in Criminal Justice &amp; Criminology</vt:lpstr>
      <vt:lpstr>Examples of Causes in Criminal Justice &amp; Criminology</vt:lpstr>
      <vt:lpstr>Examples of Consequences in Criminal Justice &amp; Criminology</vt:lpstr>
      <vt:lpstr>Examples of Consequences in Criminal Justice &amp; Criminology</vt:lpstr>
      <vt:lpstr>Examples of Consequences (or Causes?) in Criminal Justice &amp;  Criminology</vt:lpstr>
      <vt:lpstr>Examples of Consequences (or Causes?) in Criminal Justice &amp;  Criminology</vt:lpstr>
      <vt:lpstr>Review of Required Elements for Causal Inference</vt:lpstr>
      <vt:lpstr>PowerPoint Presentation</vt:lpstr>
      <vt:lpstr>PowerPoint Presentation</vt:lpstr>
      <vt:lpstr>Review of Required Elements for Causal Inference</vt:lpstr>
      <vt:lpstr>PowerPoint Presentation</vt:lpstr>
      <vt:lpstr>Review of Important Elements for Causal Inference</vt:lpstr>
      <vt:lpstr>Review of Important Elements for Causal Inference</vt:lpstr>
      <vt:lpstr>Important and Required Elements for Causal Inference</vt:lpstr>
      <vt:lpstr>Anecdotal Evidence and Causal Inference</vt:lpstr>
      <vt:lpstr>Experiments and Causal Inference</vt:lpstr>
      <vt:lpstr>Some Closing Remarks on Causal Inference in the Social Sciences</vt:lpstr>
      <vt:lpstr>CCC Lecture 1 - Intoduction and Basic Causal Inference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CCC Lecture 1 - Intoduction and Basic Causal Inference</dc:title>
  <dc:creator>Samuel DeWitt, Ph.D.</dc:creator>
  <cp:lastModifiedBy>Samuel Dewitt</cp:lastModifiedBy>
  <cp:revision>1</cp:revision>
  <dcterms:created xsi:type="dcterms:W3CDTF">2021-01-19T14:27:51Z</dcterms:created>
  <dcterms:modified xsi:type="dcterms:W3CDTF">2021-01-19T15:36:21Z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2021-01-19T00:00:00Z</vt:filetime>
  </property>
  <property fmtid="{D5CDD505-2E9C-101B-9397-08002B2CF9AE}" pid="3" name="Creator">
    <vt:lpwstr>LaTeX via pandoc</vt:lpwstr>
  </property>
  <property fmtid="{D5CDD505-2E9C-101B-9397-08002B2CF9AE}" pid="4" name="LastSaved">
    <vt:filetime>2021-01-19T00:00:00Z</vt:filetime>
  </property>
</Properties>
</file>